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8.xml" ContentType="application/vnd.openxmlformats-officedocument.themeOverride+xml"/>
  <Override PartName="/ppt/notesSlides/notesSlide4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notesSlides/notesSlide4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1.xml" ContentType="application/vnd.openxmlformats-officedocument.themeOverride+xml"/>
  <Override PartName="/ppt/notesSlides/notesSlide5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66"/>
  </p:notesMasterIdLst>
  <p:sldIdLst>
    <p:sldId id="258" r:id="rId2"/>
    <p:sldId id="309" r:id="rId3"/>
    <p:sldId id="295" r:id="rId4"/>
    <p:sldId id="310" r:id="rId5"/>
    <p:sldId id="443" r:id="rId6"/>
    <p:sldId id="444" r:id="rId7"/>
    <p:sldId id="298" r:id="rId8"/>
    <p:sldId id="301" r:id="rId9"/>
    <p:sldId id="320" r:id="rId10"/>
    <p:sldId id="386" r:id="rId11"/>
    <p:sldId id="269" r:id="rId12"/>
    <p:sldId id="368" r:id="rId13"/>
    <p:sldId id="387" r:id="rId14"/>
    <p:sldId id="383" r:id="rId15"/>
    <p:sldId id="385" r:id="rId16"/>
    <p:sldId id="388" r:id="rId17"/>
    <p:sldId id="389" r:id="rId18"/>
    <p:sldId id="275" r:id="rId19"/>
    <p:sldId id="390" r:id="rId20"/>
    <p:sldId id="391"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42" r:id="rId44"/>
    <p:sldId id="422"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440" r:id="rId63"/>
    <p:sldId id="441" r:id="rId64"/>
    <p:sldId id="312" r:id="rId6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entury Gothic"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Century Gothic"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Century Gothic"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Century Gothic"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Century Gothic" charset="0"/>
        <a:ea typeface="MS PGothic" charset="0"/>
        <a:cs typeface="MS PGothic" charset="0"/>
      </a:defRPr>
    </a:lvl5pPr>
    <a:lvl6pPr marL="2286000" algn="l" defTabSz="457200" rtl="0" eaLnBrk="1" latinLnBrk="0" hangingPunct="1">
      <a:defRPr sz="2400" kern="1200">
        <a:solidFill>
          <a:schemeClr val="tx1"/>
        </a:solidFill>
        <a:latin typeface="Century Gothic" charset="0"/>
        <a:ea typeface="MS PGothic" charset="0"/>
        <a:cs typeface="MS PGothic" charset="0"/>
      </a:defRPr>
    </a:lvl6pPr>
    <a:lvl7pPr marL="2743200" algn="l" defTabSz="457200" rtl="0" eaLnBrk="1" latinLnBrk="0" hangingPunct="1">
      <a:defRPr sz="2400" kern="1200">
        <a:solidFill>
          <a:schemeClr val="tx1"/>
        </a:solidFill>
        <a:latin typeface="Century Gothic" charset="0"/>
        <a:ea typeface="MS PGothic" charset="0"/>
        <a:cs typeface="MS PGothic" charset="0"/>
      </a:defRPr>
    </a:lvl7pPr>
    <a:lvl8pPr marL="3200400" algn="l" defTabSz="457200" rtl="0" eaLnBrk="1" latinLnBrk="0" hangingPunct="1">
      <a:defRPr sz="2400" kern="1200">
        <a:solidFill>
          <a:schemeClr val="tx1"/>
        </a:solidFill>
        <a:latin typeface="Century Gothic" charset="0"/>
        <a:ea typeface="MS PGothic" charset="0"/>
        <a:cs typeface="MS PGothic" charset="0"/>
      </a:defRPr>
    </a:lvl8pPr>
    <a:lvl9pPr marL="3657600" algn="l" defTabSz="457200" rtl="0" eaLnBrk="1" latinLnBrk="0" hangingPunct="1">
      <a:defRPr sz="2400" kern="1200">
        <a:solidFill>
          <a:schemeClr val="tx1"/>
        </a:solidFill>
        <a:latin typeface="Century Gothic"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00"/>
    <a:srgbClr val="626262"/>
    <a:srgbClr val="FFD0CB"/>
    <a:srgbClr val="E6E965"/>
    <a:srgbClr val="56565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2906" autoAdjust="0"/>
  </p:normalViewPr>
  <p:slideViewPr>
    <p:cSldViewPr snapToGrid="0" snapToObjects="1">
      <p:cViewPr varScale="1">
        <p:scale>
          <a:sx n="69" d="100"/>
          <a:sy n="69" d="100"/>
        </p:scale>
        <p:origin x="1290" y="66"/>
      </p:cViewPr>
      <p:guideLst>
        <p:guide orient="horz" pos="2160"/>
        <p:guide pos="2880"/>
      </p:guideLst>
    </p:cSldViewPr>
  </p:slideViewPr>
  <p:outlineViewPr>
    <p:cViewPr>
      <p:scale>
        <a:sx n="33" d="100"/>
        <a:sy n="33" d="100"/>
      </p:scale>
      <p:origin x="0" y="5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Feuille_de_calcul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INABANZA%20YUMBA\Desktop\Pr&#233;sentation\Sant&#233;\AB%20R8%20Acc&#232;s%20aux%20servicesde%20sant&#233;_22%20juin%2020.xlsb"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Feuille_de_calcul_Microsoft_Excel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Feuille_de_calcul_Microsoft_Excel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Feuille_de_calcul_Microsoft_Excel16.xlsx"/></Relationships>
</file>

<file path=ppt/charts/_rels/chart19.xml.rels><?xml version="1.0" encoding="UTF-8" standalone="yes"?>
<Relationships xmlns="http://schemas.openxmlformats.org/package/2006/relationships"><Relationship Id="rId3" Type="http://schemas.openxmlformats.org/officeDocument/2006/relationships/oleObject" Target="file:///C:\Users\Ousmane\Desktop\AB%20Outputs\Events\Guinea\Event%202\Sant&#233;\OS\AB%20R8%20Acc&#232;s%20aux%20servicesde%20sant&#233;_os_16june20.xlsb"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Feuille_de_calcul_Microsoft_Excel17.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Feuille_de_calcul_Microsoft_Excel18.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Feuille_de_calcul_Microsoft_Excel19.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Feuille_de_calcul_Microsoft_Excel20.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usmane\Desktop\AB%20Outputs\Events\Guinea\Event%202\Received%20Powerpoint%20Acces%20a%20l'eau%202\GUI_AB_R8_Data%20Analysis_Acc&#232;s%20Eau%20et%20Hygi&#232;ne_os-bh-v2-3june20.xlsb"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Feuille_de_calcul_Microsoft_Excel21.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INABANZA%20YUMBA\Desktop\Pr&#233;sentation\Electricit&#233;%2007072020\GUI_AB_R8_Acc&#232;s%20au%20service%20d'&#233;lectricit&#233;_os_6Jul20.xlsb"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Q48_Priorité!$Z$105</c:f>
              <c:strCache>
                <c:ptCount val="1"/>
                <c:pt idx="0">
                  <c:v>Première réponse</c:v>
                </c:pt>
              </c:strCache>
            </c:strRef>
          </c:tx>
          <c:spPr>
            <a:solidFill>
              <a:schemeClr val="accent1"/>
            </a:solidFill>
            <a:ln>
              <a:noFill/>
            </a:ln>
            <a:effectLst/>
          </c:spPr>
          <c:invertIfNegative val="0"/>
          <c:dPt>
            <c:idx val="1"/>
            <c:invertIfNegative val="0"/>
            <c:bubble3D val="0"/>
            <c:spPr>
              <a:pattFill prst="dkDnDiag">
                <a:fgClr>
                  <a:srgbClr val="F25528"/>
                </a:fgClr>
                <a:bgClr>
                  <a:sysClr val="window" lastClr="FFFFFF"/>
                </a:bgClr>
              </a:pattFill>
              <a:ln>
                <a:noFill/>
              </a:ln>
              <a:effectLst/>
            </c:spPr>
          </c:dPt>
          <c:dLbls>
            <c:dLbl>
              <c:idx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Q48_Priorité!$Z$106:$Z$110</c:f>
              <c:numCache>
                <c:formatCode>0%</c:formatCode>
                <c:ptCount val="5"/>
                <c:pt idx="0">
                  <c:v>0.35</c:v>
                </c:pt>
                <c:pt idx="1">
                  <c:v>0.26</c:v>
                </c:pt>
                <c:pt idx="2">
                  <c:v>7.0000000000000007E-2</c:v>
                </c:pt>
                <c:pt idx="3">
                  <c:v>7.0000000000000007E-2</c:v>
                </c:pt>
                <c:pt idx="4">
                  <c:v>0.06</c:v>
                </c:pt>
              </c:numCache>
            </c:numRef>
          </c:val>
          <c:extLst xmlns:c16r2="http://schemas.microsoft.com/office/drawing/2015/06/chart">
            <c:ext xmlns:c16="http://schemas.microsoft.com/office/drawing/2014/chart" uri="{C3380CC4-5D6E-409C-BE32-E72D297353CC}">
              <c16:uniqueId val="{00000000-F5B1-4EAF-BC74-111E77AC818B}"/>
            </c:ext>
          </c:extLst>
        </c:ser>
        <c:ser>
          <c:idx val="1"/>
          <c:order val="1"/>
          <c:tx>
            <c:strRef>
              <c:f>Q48_Priorité!$AA$105</c:f>
              <c:strCache>
                <c:ptCount val="1"/>
                <c:pt idx="0">
                  <c:v>Deuxième réponse</c:v>
                </c:pt>
              </c:strCache>
            </c:strRef>
          </c:tx>
          <c:spPr>
            <a:solidFill>
              <a:schemeClr val="accent2"/>
            </a:solidFill>
            <a:ln>
              <a:noFill/>
            </a:ln>
            <a:effectLst/>
          </c:spPr>
          <c:invertIfNegative val="0"/>
          <c:dPt>
            <c:idx val="1"/>
            <c:invertIfNegative val="0"/>
            <c:bubble3D val="0"/>
            <c:spPr>
              <a:pattFill prst="dkDnDiag">
                <a:fgClr>
                  <a:srgbClr val="FFAA00"/>
                </a:fgClr>
                <a:bgClr>
                  <a:sysClr val="window" lastClr="FFFFFF"/>
                </a:bgClr>
              </a:pattFill>
              <a:ln>
                <a:noFill/>
              </a:ln>
              <a:effectLst/>
            </c:spPr>
          </c:dPt>
          <c:dLbls>
            <c:dLbl>
              <c:idx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Q48_Priorité!$AA$106:$AA$110</c:f>
              <c:numCache>
                <c:formatCode>0%</c:formatCode>
                <c:ptCount val="5"/>
                <c:pt idx="0">
                  <c:v>0.2</c:v>
                </c:pt>
                <c:pt idx="1">
                  <c:v>0.23</c:v>
                </c:pt>
                <c:pt idx="2">
                  <c:v>0.14000000000000001</c:v>
                </c:pt>
                <c:pt idx="3">
                  <c:v>0.11</c:v>
                </c:pt>
                <c:pt idx="4">
                  <c:v>0.08</c:v>
                </c:pt>
              </c:numCache>
            </c:numRef>
          </c:val>
          <c:extLst xmlns:c16r2="http://schemas.microsoft.com/office/drawing/2015/06/chart">
            <c:ext xmlns:c16="http://schemas.microsoft.com/office/drawing/2014/chart" uri="{C3380CC4-5D6E-409C-BE32-E72D297353CC}">
              <c16:uniqueId val="{00000001-F5B1-4EAF-BC74-111E77AC818B}"/>
            </c:ext>
          </c:extLst>
        </c:ser>
        <c:ser>
          <c:idx val="2"/>
          <c:order val="2"/>
          <c:tx>
            <c:strRef>
              <c:f>Q48_Priorité!$AB$105</c:f>
              <c:strCache>
                <c:ptCount val="1"/>
                <c:pt idx="0">
                  <c:v>Troisième réponse</c:v>
                </c:pt>
              </c:strCache>
            </c:strRef>
          </c:tx>
          <c:spPr>
            <a:solidFill>
              <a:schemeClr val="accent3"/>
            </a:solidFill>
            <a:ln>
              <a:noFill/>
            </a:ln>
            <a:effectLst/>
          </c:spPr>
          <c:invertIfNegative val="0"/>
          <c:dPt>
            <c:idx val="1"/>
            <c:invertIfNegative val="0"/>
            <c:bubble3D val="0"/>
            <c:spPr>
              <a:pattFill prst="dkDnDiag">
                <a:fgClr>
                  <a:srgbClr val="B4292D"/>
                </a:fgClr>
                <a:bgClr>
                  <a:sysClr val="window" lastClr="FFFFFF"/>
                </a:bgClr>
              </a:pattFill>
              <a:ln>
                <a:noFill/>
              </a:ln>
              <a:effectLst/>
            </c:spPr>
          </c:dPt>
          <c:dLbls>
            <c:dLbl>
              <c:idx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Q48_Priorité!$AB$106:$AB$110</c:f>
              <c:numCache>
                <c:formatCode>0%</c:formatCode>
                <c:ptCount val="5"/>
                <c:pt idx="0">
                  <c:v>0.16</c:v>
                </c:pt>
                <c:pt idx="1">
                  <c:v>0.16</c:v>
                </c:pt>
                <c:pt idx="2">
                  <c:v>0.13</c:v>
                </c:pt>
                <c:pt idx="3">
                  <c:v>0.14000000000000001</c:v>
                </c:pt>
                <c:pt idx="4">
                  <c:v>7.0000000000000007E-2</c:v>
                </c:pt>
              </c:numCache>
            </c:numRef>
          </c:val>
          <c:extLst xmlns:c16r2="http://schemas.microsoft.com/office/drawing/2015/06/chart">
            <c:ext xmlns:c16="http://schemas.microsoft.com/office/drawing/2014/chart" uri="{C3380CC4-5D6E-409C-BE32-E72D297353CC}">
              <c16:uniqueId val="{00000002-F5B1-4EAF-BC74-111E77AC818B}"/>
            </c:ext>
          </c:extLst>
        </c:ser>
        <c:dLbls>
          <c:dLblPos val="ctr"/>
          <c:showLegendKey val="0"/>
          <c:showVal val="1"/>
          <c:showCatName val="0"/>
          <c:showSerName val="0"/>
          <c:showPercent val="0"/>
          <c:showBubbleSize val="0"/>
        </c:dLbls>
        <c:gapWidth val="150"/>
        <c:overlap val="100"/>
        <c:axId val="1388531792"/>
        <c:axId val="1388527440"/>
      </c:barChart>
      <c:catAx>
        <c:axId val="138853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388527440"/>
        <c:crosses val="autoZero"/>
        <c:auto val="1"/>
        <c:lblAlgn val="ctr"/>
        <c:lblOffset val="100"/>
        <c:noMultiLvlLbl val="0"/>
      </c:catAx>
      <c:valAx>
        <c:axId val="138852744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38853179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14724674567197E-2"/>
          <c:y val="4.0968330629970927E-2"/>
          <c:w val="0.92806675680691431"/>
          <c:h val="0.84199701073328725"/>
        </c:manualLayout>
      </c:layout>
      <c:barChart>
        <c:barDir val="col"/>
        <c:grouping val="clustered"/>
        <c:varyColors val="0"/>
        <c:ser>
          <c:idx val="0"/>
          <c:order val="0"/>
          <c:tx>
            <c:strRef>
              <c:f>'EA-FAC-D'!$W$7</c:f>
              <c:strCache>
                <c:ptCount val="1"/>
                <c:pt idx="0">
                  <c:v>Oui</c:v>
                </c:pt>
              </c:strCache>
            </c:strRef>
          </c:tx>
          <c:spPr>
            <a:solidFill>
              <a:srgbClr val="FFAA00"/>
            </a:solidFill>
            <a:ln>
              <a:noFill/>
            </a:ln>
            <a:effectLst/>
          </c:spPr>
          <c:invertIfNegative val="0"/>
          <c:dPt>
            <c:idx val="3"/>
            <c:invertIfNegative val="0"/>
            <c:bubble3D val="0"/>
            <c:spPr>
              <a:solidFill>
                <a:srgbClr val="23D1A0"/>
              </a:solidFill>
              <a:ln>
                <a:noFill/>
              </a:ln>
              <a:effectLst/>
            </c:spPr>
            <c:extLst xmlns:c16r2="http://schemas.microsoft.com/office/drawing/2015/06/chart">
              <c:ext xmlns:c16="http://schemas.microsoft.com/office/drawing/2014/chart" uri="{C3380CC4-5D6E-409C-BE32-E72D297353CC}">
                <c16:uniqueId val="{00000000-6A89-4EE0-BFB1-416850B8BF66}"/>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'EA-FAC-D'!$X$5:$AA$5</c:f>
              <c:numCache>
                <c:formatCode>General</c:formatCode>
                <c:ptCount val="4"/>
                <c:pt idx="0">
                  <c:v>2013</c:v>
                </c:pt>
                <c:pt idx="1">
                  <c:v>2015</c:v>
                </c:pt>
                <c:pt idx="2">
                  <c:v>2017</c:v>
                </c:pt>
                <c:pt idx="3">
                  <c:v>2019</c:v>
                </c:pt>
              </c:numCache>
            </c:numRef>
          </c:cat>
          <c:val>
            <c:numRef>
              <c:f>'EA-FAC-D'!$X$7:$AA$7</c:f>
              <c:numCache>
                <c:formatCode>0%</c:formatCode>
                <c:ptCount val="4"/>
                <c:pt idx="0">
                  <c:v>0.62180630565042672</c:v>
                </c:pt>
                <c:pt idx="1">
                  <c:v>0.47382765122882525</c:v>
                </c:pt>
                <c:pt idx="2">
                  <c:v>0.66506683130052135</c:v>
                </c:pt>
                <c:pt idx="3">
                  <c:v>0.77047725138395551</c:v>
                </c:pt>
              </c:numCache>
            </c:numRef>
          </c:val>
          <c:extLst xmlns:c16r2="http://schemas.microsoft.com/office/drawing/2015/06/chart">
            <c:ext xmlns:c16="http://schemas.microsoft.com/office/drawing/2014/chart" uri="{C3380CC4-5D6E-409C-BE32-E72D297353CC}">
              <c16:uniqueId val="{00000000-B284-40C1-B229-2D60177A3717}"/>
            </c:ext>
          </c:extLst>
        </c:ser>
        <c:dLbls>
          <c:dLblPos val="outEnd"/>
          <c:showLegendKey val="0"/>
          <c:showVal val="1"/>
          <c:showCatName val="0"/>
          <c:showSerName val="0"/>
          <c:showPercent val="0"/>
          <c:showBubbleSize val="0"/>
        </c:dLbls>
        <c:gapWidth val="80"/>
        <c:overlap val="-27"/>
        <c:axId val="1422663264"/>
        <c:axId val="1422665440"/>
      </c:barChart>
      <c:catAx>
        <c:axId val="14226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1422665440"/>
        <c:crosses val="autoZero"/>
        <c:auto val="1"/>
        <c:lblAlgn val="ctr"/>
        <c:lblOffset val="100"/>
        <c:noMultiLvlLbl val="0"/>
      </c:catAx>
      <c:valAx>
        <c:axId val="142266544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142266326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baseline="0">
          <a:solidFill>
            <a:sysClr val="windowText" lastClr="000000"/>
          </a:solidFill>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pattFill prst="ltUpDiag">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1-0E15-4759-88BF-A6805D3794FA}"/>
              </c:ext>
            </c:extLst>
          </c:dPt>
          <c:dPt>
            <c:idx val="2"/>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3-0E15-4759-88BF-A6805D3794FA}"/>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5-0E15-4759-88BF-A6805D3794FA}"/>
              </c:ext>
            </c:extLst>
          </c:dPt>
          <c:dPt>
            <c:idx val="14"/>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0E15-4759-88BF-A6805D3794FA}"/>
              </c:ext>
            </c:extLst>
          </c:dPt>
          <c:dPt>
            <c:idx val="1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0E15-4759-88BF-A6805D3794FA}"/>
              </c:ext>
            </c:extLst>
          </c:dPt>
          <c:dPt>
            <c:idx val="1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0E15-4759-88BF-A6805D3794FA}"/>
              </c:ext>
            </c:extLst>
          </c:dPt>
          <c:dPt>
            <c:idx val="1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D-0E15-4759-88BF-A6805D3794F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'EA-FAC-D'!$W$47:$W$63</c:f>
              <c:strCache>
                <c:ptCount val="17"/>
                <c:pt idx="0">
                  <c:v>Guinée</c:v>
                </c:pt>
                <c:pt idx="2">
                  <c:v>Rural</c:v>
                </c:pt>
                <c:pt idx="3">
                  <c:v>Urbain</c:v>
                </c:pt>
                <c:pt idx="5">
                  <c:v>Mamou</c:v>
                </c:pt>
                <c:pt idx="6">
                  <c:v>Labé</c:v>
                </c:pt>
                <c:pt idx="7">
                  <c:v>Faranah</c:v>
                </c:pt>
                <c:pt idx="8">
                  <c:v>Boké</c:v>
                </c:pt>
                <c:pt idx="9">
                  <c:v>Kankan</c:v>
                </c:pt>
                <c:pt idx="10">
                  <c:v>Kindia</c:v>
                </c:pt>
                <c:pt idx="11">
                  <c:v>N'Zérékoré</c:v>
                </c:pt>
                <c:pt idx="12">
                  <c:v>Conakry</c:v>
                </c:pt>
                <c:pt idx="14">
                  <c:v>Pauvreté vécue basse/nulle</c:v>
                </c:pt>
                <c:pt idx="15">
                  <c:v>Pauvreté vécue modérée</c:v>
                </c:pt>
                <c:pt idx="16">
                  <c:v>Pauvreté vécue élevée</c:v>
                </c:pt>
              </c:strCache>
            </c:strRef>
          </c:cat>
          <c:val>
            <c:numRef>
              <c:f>'EA-FAC-D'!$X$47:$X$63</c:f>
              <c:numCache>
                <c:formatCode>General</c:formatCode>
                <c:ptCount val="17"/>
                <c:pt idx="0" formatCode="0%">
                  <c:v>0.770191507077435</c:v>
                </c:pt>
                <c:pt idx="2" formatCode="###0%">
                  <c:v>0.7257438551099612</c:v>
                </c:pt>
                <c:pt idx="3" formatCode="###0%">
                  <c:v>0.85046728971962626</c:v>
                </c:pt>
                <c:pt idx="5" formatCode="###0%">
                  <c:v>0.4642857142857143</c:v>
                </c:pt>
                <c:pt idx="6" formatCode="###0%">
                  <c:v>0.46491228070175439</c:v>
                </c:pt>
                <c:pt idx="7" formatCode="###0%">
                  <c:v>0.54205607476635509</c:v>
                </c:pt>
                <c:pt idx="8" formatCode="###0%">
                  <c:v>0.7967479674796748</c:v>
                </c:pt>
                <c:pt idx="9" formatCode="###0%">
                  <c:v>0.8303571428571429</c:v>
                </c:pt>
                <c:pt idx="10" formatCode="###0%">
                  <c:v>0.8370786516853933</c:v>
                </c:pt>
                <c:pt idx="11" formatCode="###0%">
                  <c:v>0.88888888888888884</c:v>
                </c:pt>
                <c:pt idx="12" formatCode="###0%">
                  <c:v>0.95767195767195767</c:v>
                </c:pt>
                <c:pt idx="14" formatCode="###0%">
                  <c:v>0.80555555555555558</c:v>
                </c:pt>
                <c:pt idx="15" formatCode="###0%">
                  <c:v>0.81012658227848111</c:v>
                </c:pt>
                <c:pt idx="16" formatCode="###0%">
                  <c:v>0.72242647058823539</c:v>
                </c:pt>
              </c:numCache>
            </c:numRef>
          </c:val>
          <c:extLst xmlns:c16r2="http://schemas.microsoft.com/office/drawing/2015/06/chart">
            <c:ext xmlns:c16="http://schemas.microsoft.com/office/drawing/2014/chart" uri="{C3380CC4-5D6E-409C-BE32-E72D297353CC}">
              <c16:uniqueId val="{0000000E-0E15-4759-88BF-A6805D3794FA}"/>
            </c:ext>
          </c:extLst>
        </c:ser>
        <c:dLbls>
          <c:dLblPos val="outEnd"/>
          <c:showLegendKey val="0"/>
          <c:showVal val="1"/>
          <c:showCatName val="0"/>
          <c:showSerName val="0"/>
          <c:showPercent val="0"/>
          <c:showBubbleSize val="0"/>
        </c:dLbls>
        <c:gapWidth val="80"/>
        <c:axId val="1422663808"/>
        <c:axId val="1422653472"/>
      </c:barChart>
      <c:catAx>
        <c:axId val="1422663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53472"/>
        <c:crosses val="autoZero"/>
        <c:auto val="1"/>
        <c:lblAlgn val="ctr"/>
        <c:lblOffset val="100"/>
        <c:noMultiLvlLbl val="0"/>
      </c:catAx>
      <c:valAx>
        <c:axId val="142265347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63808"/>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AD31-4361-869B-9E2306B688E7}"/>
              </c:ext>
            </c:extLst>
          </c:dPt>
          <c:dPt>
            <c:idx val="1"/>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3-AD31-4361-869B-9E2306B688E7}"/>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'Q44d_affaire hopital'!$W$6:$W$7</c:f>
              <c:strCache>
                <c:ptCount val="2"/>
                <c:pt idx="0">
                  <c:v>Non</c:v>
                </c:pt>
                <c:pt idx="1">
                  <c:v>Oui</c:v>
                </c:pt>
              </c:strCache>
            </c:strRef>
          </c:cat>
          <c:val>
            <c:numRef>
              <c:f>'Q44d_affaire hopital'!$X$6:$X$7</c:f>
              <c:numCache>
                <c:formatCode>0%</c:formatCode>
                <c:ptCount val="2"/>
                <c:pt idx="0">
                  <c:v>0.26796266489925807</c:v>
                </c:pt>
                <c:pt idx="1">
                  <c:v>0.73203733510074187</c:v>
                </c:pt>
              </c:numCache>
            </c:numRef>
          </c:val>
          <c:extLst xmlns:c16r2="http://schemas.microsoft.com/office/drawing/2015/06/chart">
            <c:ext xmlns:c16="http://schemas.microsoft.com/office/drawing/2014/chart" uri="{C3380CC4-5D6E-409C-BE32-E72D297353CC}">
              <c16:uniqueId val="{00000004-AD31-4361-869B-9E2306B688E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400" baseline="0">
          <a:solidFill>
            <a:schemeClr val="tx1"/>
          </a:solidFill>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'Q44d_affaire hopital'!$X$29</c:f>
              <c:strCache>
                <c:ptCount val="1"/>
                <c:pt idx="0">
                  <c:v>Oui</c:v>
                </c:pt>
              </c:strCache>
            </c:strRef>
          </c:tx>
          <c:spPr>
            <a:solidFill>
              <a:schemeClr val="accent6"/>
            </a:solidFill>
            <a:ln>
              <a:noFill/>
            </a:ln>
            <a:effectLst/>
          </c:spPr>
          <c:invertIfNegative val="0"/>
          <c:dPt>
            <c:idx val="4"/>
            <c:invertIfNegative val="0"/>
            <c:bubble3D val="0"/>
            <c:spPr>
              <a:pattFill prst="dkUpDiag">
                <a:fgClr>
                  <a:schemeClr val="accent6"/>
                </a:fgClr>
                <a:bgClr>
                  <a:schemeClr val="bg1"/>
                </a:bgClr>
              </a:pattFill>
              <a:ln>
                <a:noFill/>
              </a:ln>
              <a:effectLst/>
            </c:spPr>
            <c:extLst xmlns:c16r2="http://schemas.microsoft.com/office/drawing/2015/06/chart">
              <c:ext xmlns:c16="http://schemas.microsoft.com/office/drawing/2014/chart" uri="{C3380CC4-5D6E-409C-BE32-E72D297353CC}">
                <c16:uniqueId val="{00000001-96B8-48B2-A840-018F86FB00B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'Q44d_affaire hopital'!$W$30:$W$38</c:f>
              <c:strCache>
                <c:ptCount val="9"/>
                <c:pt idx="0">
                  <c:v>Conakry</c:v>
                </c:pt>
                <c:pt idx="1">
                  <c:v>Mamou</c:v>
                </c:pt>
                <c:pt idx="2">
                  <c:v>Kankan</c:v>
                </c:pt>
                <c:pt idx="3">
                  <c:v>N'Zérékoré</c:v>
                </c:pt>
                <c:pt idx="4">
                  <c:v>Guinée</c:v>
                </c:pt>
                <c:pt idx="5">
                  <c:v>Labé</c:v>
                </c:pt>
                <c:pt idx="6">
                  <c:v>Kindia</c:v>
                </c:pt>
                <c:pt idx="7">
                  <c:v>Faranah</c:v>
                </c:pt>
                <c:pt idx="8">
                  <c:v>Boké</c:v>
                </c:pt>
              </c:strCache>
            </c:strRef>
          </c:cat>
          <c:val>
            <c:numRef>
              <c:f>'Q44d_affaire hopital'!$X$30:$X$38</c:f>
              <c:numCache>
                <c:formatCode>0%</c:formatCode>
                <c:ptCount val="9"/>
                <c:pt idx="0">
                  <c:v>0.66842105263157892</c:v>
                </c:pt>
                <c:pt idx="1">
                  <c:v>0.6987951807228916</c:v>
                </c:pt>
                <c:pt idx="2">
                  <c:v>0.7008928571428571</c:v>
                </c:pt>
                <c:pt idx="3">
                  <c:v>0.71666666666666667</c:v>
                </c:pt>
                <c:pt idx="4">
                  <c:v>0.73250000000000004</c:v>
                </c:pt>
                <c:pt idx="5">
                  <c:v>0.75221238938053092</c:v>
                </c:pt>
                <c:pt idx="6">
                  <c:v>0.7528089887640449</c:v>
                </c:pt>
                <c:pt idx="7">
                  <c:v>0.79629629629629628</c:v>
                </c:pt>
                <c:pt idx="8">
                  <c:v>0.83064516129032251</c:v>
                </c:pt>
              </c:numCache>
            </c:numRef>
          </c:val>
          <c:extLst xmlns:c16r2="http://schemas.microsoft.com/office/drawing/2015/06/chart">
            <c:ext xmlns:c16="http://schemas.microsoft.com/office/drawing/2014/chart" uri="{C3380CC4-5D6E-409C-BE32-E72D297353CC}">
              <c16:uniqueId val="{00000002-96B8-48B2-A840-018F86FB00BC}"/>
            </c:ext>
          </c:extLst>
        </c:ser>
        <c:dLbls>
          <c:dLblPos val="outEnd"/>
          <c:showLegendKey val="0"/>
          <c:showVal val="1"/>
          <c:showCatName val="0"/>
          <c:showSerName val="0"/>
          <c:showPercent val="0"/>
          <c:showBubbleSize val="0"/>
        </c:dLbls>
        <c:gapWidth val="82"/>
        <c:axId val="1422661632"/>
        <c:axId val="1422652928"/>
      </c:barChart>
      <c:catAx>
        <c:axId val="142266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52928"/>
        <c:crosses val="autoZero"/>
        <c:auto val="1"/>
        <c:lblAlgn val="ctr"/>
        <c:lblOffset val="100"/>
        <c:noMultiLvlLbl val="0"/>
      </c:catAx>
      <c:valAx>
        <c:axId val="142265292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616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16449594744051E-2"/>
          <c:y val="3.2023274983885207E-2"/>
          <c:w val="0.91042275375955362"/>
          <c:h val="0.79425309436069436"/>
        </c:manualLayout>
      </c:layout>
      <c:lineChart>
        <c:grouping val="standard"/>
        <c:varyColors val="0"/>
        <c:ser>
          <c:idx val="0"/>
          <c:order val="0"/>
          <c:tx>
            <c:strRef>
              <c:f>'Q44e_difficulte med'!$W$7</c:f>
              <c:strCache>
                <c:ptCount val="1"/>
                <c:pt idx="0">
                  <c:v>Facile/Très facile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'Q44e_difficulte med'!$X$6:$AA$6</c:f>
              <c:numCache>
                <c:formatCode>General</c:formatCode>
                <c:ptCount val="4"/>
                <c:pt idx="0">
                  <c:v>2013</c:v>
                </c:pt>
                <c:pt idx="1">
                  <c:v>2015</c:v>
                </c:pt>
                <c:pt idx="2">
                  <c:v>2017</c:v>
                </c:pt>
                <c:pt idx="3">
                  <c:v>2019</c:v>
                </c:pt>
              </c:numCache>
            </c:numRef>
          </c:cat>
          <c:val>
            <c:numRef>
              <c:f>'Q44e_difficulte med'!$X$7:$AA$7</c:f>
              <c:numCache>
                <c:formatCode>0%</c:formatCode>
                <c:ptCount val="4"/>
                <c:pt idx="0">
                  <c:v>0.2342890730104277</c:v>
                </c:pt>
                <c:pt idx="1">
                  <c:v>0.6415584133596467</c:v>
                </c:pt>
                <c:pt idx="2">
                  <c:v>0.51692545690261238</c:v>
                </c:pt>
                <c:pt idx="3">
                  <c:v>0.39336708858647884</c:v>
                </c:pt>
              </c:numCache>
            </c:numRef>
          </c:val>
          <c:smooth val="0"/>
          <c:extLst xmlns:c16r2="http://schemas.microsoft.com/office/drawing/2015/06/chart">
            <c:ext xmlns:c16="http://schemas.microsoft.com/office/drawing/2014/chart" uri="{C3380CC4-5D6E-409C-BE32-E72D297353CC}">
              <c16:uniqueId val="{00000000-14B5-4B6E-91EC-9596ABBD3D06}"/>
            </c:ext>
          </c:extLst>
        </c:ser>
        <c:ser>
          <c:idx val="1"/>
          <c:order val="1"/>
          <c:tx>
            <c:strRef>
              <c:f>'Q44e_difficulte med'!$W$8</c:f>
              <c:strCache>
                <c:ptCount val="1"/>
                <c:pt idx="0">
                  <c:v>Difficile/Très difficile</c:v>
                </c:pt>
              </c:strCache>
            </c:strRef>
          </c:tx>
          <c:spPr>
            <a:ln w="28575" cap="rnd">
              <a:solidFill>
                <a:srgbClr val="0079D6"/>
              </a:solidFill>
              <a:round/>
            </a:ln>
            <a:effectLst/>
          </c:spPr>
          <c:marker>
            <c:symbol val="circle"/>
            <c:size val="5"/>
            <c:spPr>
              <a:solidFill>
                <a:schemeClr val="accent2"/>
              </a:solidFill>
              <a:ln w="9525">
                <a:solidFill>
                  <a:srgbClr val="0079D6"/>
                </a:solidFill>
              </a:ln>
              <a:effectLst/>
            </c:spPr>
          </c:marker>
          <c:dLbls>
            <c:dLbl>
              <c:idx val="2"/>
              <c:layout>
                <c:manualLayout>
                  <c:x val="-1.2531570346159638E-2"/>
                  <c:y val="3.16052355131198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B5-4B6E-91EC-9596ABBD3D0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'Q44e_difficulte med'!$X$6:$AA$6</c:f>
              <c:numCache>
                <c:formatCode>General</c:formatCode>
                <c:ptCount val="4"/>
                <c:pt idx="0">
                  <c:v>2013</c:v>
                </c:pt>
                <c:pt idx="1">
                  <c:v>2015</c:v>
                </c:pt>
                <c:pt idx="2">
                  <c:v>2017</c:v>
                </c:pt>
                <c:pt idx="3">
                  <c:v>2019</c:v>
                </c:pt>
              </c:numCache>
            </c:numRef>
          </c:cat>
          <c:val>
            <c:numRef>
              <c:f>'Q44e_difficulte med'!$X$8:$AA$8</c:f>
              <c:numCache>
                <c:formatCode>0%</c:formatCode>
                <c:ptCount val="4"/>
                <c:pt idx="0">
                  <c:v>0.74632925049215659</c:v>
                </c:pt>
                <c:pt idx="1">
                  <c:v>0.35844158664035325</c:v>
                </c:pt>
                <c:pt idx="2">
                  <c:v>0.48307454309738757</c:v>
                </c:pt>
                <c:pt idx="3">
                  <c:v>0.60663291141352116</c:v>
                </c:pt>
              </c:numCache>
            </c:numRef>
          </c:val>
          <c:smooth val="0"/>
          <c:extLst xmlns:c16r2="http://schemas.microsoft.com/office/drawing/2015/06/chart">
            <c:ext xmlns:c16="http://schemas.microsoft.com/office/drawing/2014/chart" uri="{C3380CC4-5D6E-409C-BE32-E72D297353CC}">
              <c16:uniqueId val="{00000002-14B5-4B6E-91EC-9596ABBD3D06}"/>
            </c:ext>
          </c:extLst>
        </c:ser>
        <c:dLbls>
          <c:dLblPos val="t"/>
          <c:showLegendKey val="0"/>
          <c:showVal val="1"/>
          <c:showCatName val="0"/>
          <c:showSerName val="0"/>
          <c:showPercent val="0"/>
          <c:showBubbleSize val="0"/>
        </c:dLbls>
        <c:marker val="1"/>
        <c:smooth val="0"/>
        <c:axId val="1422655104"/>
        <c:axId val="1422666528"/>
      </c:lineChart>
      <c:catAx>
        <c:axId val="14226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66528"/>
        <c:crosses val="autoZero"/>
        <c:auto val="1"/>
        <c:lblAlgn val="ctr"/>
        <c:lblOffset val="100"/>
        <c:noMultiLvlLbl val="0"/>
      </c:catAx>
      <c:valAx>
        <c:axId val="142266652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5510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0829249490667"/>
          <c:y val="1.3406446826622672E-2"/>
          <c:w val="0.64051502303470809"/>
          <c:h val="0.9102461778673856"/>
        </c:manualLayout>
      </c:layout>
      <c:barChart>
        <c:barDir val="bar"/>
        <c:grouping val="clustered"/>
        <c:varyColors val="0"/>
        <c:ser>
          <c:idx val="0"/>
          <c:order val="0"/>
          <c:tx>
            <c:strRef>
              <c:f>'Q44e_difficulte med'!$Z$74</c:f>
              <c:strCache>
                <c:ptCount val="1"/>
                <c:pt idx="0">
                  <c:v>Très difficile/Difficile</c:v>
                </c:pt>
              </c:strCache>
            </c:strRef>
          </c:tx>
          <c:spPr>
            <a:solidFill>
              <a:schemeClr val="accent1"/>
            </a:solidFill>
            <a:ln>
              <a:noFill/>
            </a:ln>
            <a:effectLst/>
          </c:spPr>
          <c:invertIfNegative val="0"/>
          <c:dPt>
            <c:idx val="0"/>
            <c:invertIfNegative val="0"/>
            <c:bubble3D val="0"/>
            <c:spPr>
              <a:pattFill prst="ltUpDiag">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1-994E-4100-8041-AACDBDD3C67B}"/>
              </c:ext>
            </c:extLst>
          </c:dPt>
          <c:dPt>
            <c:idx val="11"/>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9-A8FE-40C0-9CD6-436BC47D05EC}"/>
              </c:ext>
            </c:extLst>
          </c:dPt>
          <c:dPt>
            <c:idx val="12"/>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8-A8FE-40C0-9CD6-436BC47D05EC}"/>
              </c:ext>
            </c:extLst>
          </c:dPt>
          <c:dPt>
            <c:idx val="1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7-A8FE-40C0-9CD6-436BC47D05EC}"/>
              </c:ext>
            </c:extLst>
          </c:dPt>
          <c:dPt>
            <c:idx val="14"/>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6-A8FE-40C0-9CD6-436BC47D05EC}"/>
              </c:ext>
            </c:extLst>
          </c:dPt>
          <c:dPt>
            <c:idx val="1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A8FE-40C0-9CD6-436BC47D05EC}"/>
              </c:ext>
            </c:extLst>
          </c:dPt>
          <c:dPt>
            <c:idx val="1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A8FE-40C0-9CD6-436BC47D05EC}"/>
              </c:ext>
            </c:extLst>
          </c:dPt>
          <c:dPt>
            <c:idx val="1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A8FE-40C0-9CD6-436BC47D05EC}"/>
              </c:ext>
            </c:extLst>
          </c:dPt>
          <c:dPt>
            <c:idx val="1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2-A8FE-40C0-9CD6-436BC47D05E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'Q44e_difficulte med'!$Y$75:$Y$93</c:f>
              <c:strCache>
                <c:ptCount val="19"/>
                <c:pt idx="0">
                  <c:v>Guinée</c:v>
                </c:pt>
                <c:pt idx="2">
                  <c:v>Kankan</c:v>
                </c:pt>
                <c:pt idx="3">
                  <c:v>Faranah</c:v>
                </c:pt>
                <c:pt idx="4">
                  <c:v>Conakry</c:v>
                </c:pt>
                <c:pt idx="5">
                  <c:v>N'Zérékoré</c:v>
                </c:pt>
                <c:pt idx="6">
                  <c:v>Mamou</c:v>
                </c:pt>
                <c:pt idx="7">
                  <c:v>Labé</c:v>
                </c:pt>
                <c:pt idx="8">
                  <c:v>Kindia</c:v>
                </c:pt>
                <c:pt idx="9">
                  <c:v>Boké</c:v>
                </c:pt>
                <c:pt idx="11">
                  <c:v>Pas d'instruction formelle</c:v>
                </c:pt>
                <c:pt idx="12">
                  <c:v>Primaire</c:v>
                </c:pt>
                <c:pt idx="13">
                  <c:v>Secondaire</c:v>
                </c:pt>
                <c:pt idx="14">
                  <c:v>Post-secondaire</c:v>
                </c:pt>
                <c:pt idx="16">
                  <c:v>Pauvreté vécue basse/nulle</c:v>
                </c:pt>
                <c:pt idx="17">
                  <c:v>Pauvreté vécue modérée</c:v>
                </c:pt>
                <c:pt idx="18">
                  <c:v>Pauvreté vécue élevée</c:v>
                </c:pt>
              </c:strCache>
            </c:strRef>
          </c:cat>
          <c:val>
            <c:numRef>
              <c:f>'Q44e_difficulte med'!$Z$75:$Z$93</c:f>
              <c:numCache>
                <c:formatCode>General</c:formatCode>
                <c:ptCount val="19"/>
                <c:pt idx="0" formatCode="0%">
                  <c:v>0.60657596371882083</c:v>
                </c:pt>
                <c:pt idx="2" formatCode="0%">
                  <c:v>0.52229299363057324</c:v>
                </c:pt>
                <c:pt idx="3" formatCode="0%">
                  <c:v>0.54117647058823537</c:v>
                </c:pt>
                <c:pt idx="4" formatCode="0%">
                  <c:v>0.55905511811023623</c:v>
                </c:pt>
                <c:pt idx="5" formatCode="0%">
                  <c:v>0.5736434108527132</c:v>
                </c:pt>
                <c:pt idx="6" formatCode="0%">
                  <c:v>0.63793103448275867</c:v>
                </c:pt>
                <c:pt idx="7" formatCode="0%">
                  <c:v>0.6785714285714286</c:v>
                </c:pt>
                <c:pt idx="8" formatCode="0%">
                  <c:v>0.68148148148148147</c:v>
                </c:pt>
                <c:pt idx="9" formatCode="0%">
                  <c:v>0.70873786407766992</c:v>
                </c:pt>
                <c:pt idx="11" formatCode="0%">
                  <c:v>0.57762557077625565</c:v>
                </c:pt>
                <c:pt idx="12" formatCode="0%">
                  <c:v>0.59722222222222232</c:v>
                </c:pt>
                <c:pt idx="13" formatCode="0%">
                  <c:v>0.68539325842696619</c:v>
                </c:pt>
                <c:pt idx="14" formatCode="0%">
                  <c:v>0.60655737704918034</c:v>
                </c:pt>
                <c:pt idx="16" formatCode="0%">
                  <c:v>0.49640287769784169</c:v>
                </c:pt>
                <c:pt idx="17" formatCode="0%">
                  <c:v>0.5758426966292135</c:v>
                </c:pt>
                <c:pt idx="18" formatCode="0%">
                  <c:v>0.67539267015706805</c:v>
                </c:pt>
              </c:numCache>
            </c:numRef>
          </c:val>
          <c:extLst xmlns:c16r2="http://schemas.microsoft.com/office/drawing/2015/06/chart">
            <c:ext xmlns:c16="http://schemas.microsoft.com/office/drawing/2014/chart" uri="{C3380CC4-5D6E-409C-BE32-E72D297353CC}">
              <c16:uniqueId val="{00000002-994E-4100-8041-AACDBDD3C67B}"/>
            </c:ext>
          </c:extLst>
        </c:ser>
        <c:dLbls>
          <c:dLblPos val="outEnd"/>
          <c:showLegendKey val="0"/>
          <c:showVal val="1"/>
          <c:showCatName val="0"/>
          <c:showSerName val="0"/>
          <c:showPercent val="0"/>
          <c:showBubbleSize val="0"/>
        </c:dLbls>
        <c:gapWidth val="80"/>
        <c:axId val="1275882992"/>
        <c:axId val="1120221200"/>
      </c:barChart>
      <c:catAx>
        <c:axId val="127588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120221200"/>
        <c:crosses val="autoZero"/>
        <c:auto val="1"/>
        <c:lblAlgn val="ctr"/>
        <c:lblOffset val="100"/>
        <c:noMultiLvlLbl val="0"/>
      </c:catAx>
      <c:valAx>
        <c:axId val="112022120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275882992"/>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'Q44f_Pot de vi'!$W$7</c:f>
              <c:strCache>
                <c:ptCount val="1"/>
                <c:pt idx="0">
                  <c:v>Souvent/Quelques fois/Une ou deux fois</c:v>
                </c:pt>
              </c:strCache>
            </c:strRef>
          </c:tx>
          <c:spPr>
            <a:solidFill>
              <a:srgbClr val="83277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'Q44f_Pot de vi'!$X$6:$AA$6</c:f>
              <c:numCache>
                <c:formatCode>General</c:formatCode>
                <c:ptCount val="4"/>
                <c:pt idx="0">
                  <c:v>2013</c:v>
                </c:pt>
                <c:pt idx="1">
                  <c:v>2015</c:v>
                </c:pt>
                <c:pt idx="2">
                  <c:v>2017</c:v>
                </c:pt>
                <c:pt idx="3">
                  <c:v>2019</c:v>
                </c:pt>
              </c:numCache>
            </c:numRef>
          </c:cat>
          <c:val>
            <c:numRef>
              <c:f>'Q44f_Pot de vi'!$X$7:$AA$7</c:f>
              <c:numCache>
                <c:formatCode>0%</c:formatCode>
                <c:ptCount val="4"/>
                <c:pt idx="0">
                  <c:v>0.50900839080227644</c:v>
                </c:pt>
                <c:pt idx="1">
                  <c:v>0.25155042791540411</c:v>
                </c:pt>
                <c:pt idx="2">
                  <c:v>0.23106023622968772</c:v>
                </c:pt>
                <c:pt idx="3">
                  <c:v>0.37037299735628681</c:v>
                </c:pt>
              </c:numCache>
            </c:numRef>
          </c:val>
          <c:extLst xmlns:c16r2="http://schemas.microsoft.com/office/drawing/2015/06/chart">
            <c:ext xmlns:c16="http://schemas.microsoft.com/office/drawing/2014/chart" uri="{C3380CC4-5D6E-409C-BE32-E72D297353CC}">
              <c16:uniqueId val="{00000000-11EE-429F-B3D8-AB435B4AEB50}"/>
            </c:ext>
          </c:extLst>
        </c:ser>
        <c:dLbls>
          <c:showLegendKey val="0"/>
          <c:showVal val="1"/>
          <c:showCatName val="0"/>
          <c:showSerName val="0"/>
          <c:showPercent val="0"/>
          <c:showBubbleSize val="0"/>
        </c:dLbls>
        <c:gapWidth val="150"/>
        <c:axId val="1422658368"/>
        <c:axId val="1422661088"/>
      </c:barChart>
      <c:catAx>
        <c:axId val="142265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61088"/>
        <c:crosses val="autoZero"/>
        <c:auto val="1"/>
        <c:lblAlgn val="ctr"/>
        <c:lblOffset val="100"/>
        <c:noMultiLvlLbl val="0"/>
      </c:catAx>
      <c:valAx>
        <c:axId val="142266108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226583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'Q44f_Pot de vi'!$X$62</c:f>
              <c:strCache>
                <c:ptCount val="1"/>
                <c:pt idx="0">
                  <c:v>Souvent/Quelques fois/Une ou deux fois</c:v>
                </c:pt>
              </c:strCache>
            </c:strRef>
          </c:tx>
          <c:spPr>
            <a:solidFill>
              <a:schemeClr val="accent1"/>
            </a:solidFill>
            <a:ln>
              <a:noFill/>
            </a:ln>
            <a:effectLst/>
          </c:spPr>
          <c:invertIfNegative val="0"/>
          <c:dPt>
            <c:idx val="0"/>
            <c:invertIfNegative val="0"/>
            <c:bubble3D val="0"/>
            <c:spPr>
              <a:pattFill prst="dkUpDiag">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1-3919-43E0-925C-0FBAC297567D}"/>
              </c:ext>
            </c:extLst>
          </c:dPt>
          <c:dPt>
            <c:idx val="2"/>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3-3919-43E0-925C-0FBAC297567D}"/>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5-3919-43E0-925C-0FBAC297567D}"/>
              </c:ext>
            </c:extLst>
          </c:dPt>
          <c:dPt>
            <c:idx val="1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3919-43E0-925C-0FBAC297567D}"/>
              </c:ext>
            </c:extLst>
          </c:dPt>
          <c:dPt>
            <c:idx val="1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3919-43E0-925C-0FBAC297567D}"/>
              </c:ext>
            </c:extLst>
          </c:dPt>
          <c:dPt>
            <c:idx val="1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3919-43E0-925C-0FBAC297567D}"/>
              </c:ext>
            </c:extLst>
          </c:dPt>
          <c:dPt>
            <c:idx val="17"/>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D-3919-43E0-925C-0FBAC297567D}"/>
              </c:ext>
            </c:extLst>
          </c:dPt>
          <c:dPt>
            <c:idx val="18"/>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F-3919-43E0-925C-0FBAC297567D}"/>
              </c:ext>
            </c:extLst>
          </c:dPt>
          <c:dPt>
            <c:idx val="19"/>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11-3919-43E0-925C-0FBAC297567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'Q44f_Pot de vi'!$W$63:$W$82</c:f>
              <c:strCache>
                <c:ptCount val="20"/>
                <c:pt idx="0">
                  <c:v>Guinée</c:v>
                </c:pt>
                <c:pt idx="2">
                  <c:v>Rural</c:v>
                </c:pt>
                <c:pt idx="3">
                  <c:v>Urbain</c:v>
                </c:pt>
                <c:pt idx="5">
                  <c:v>Labé</c:v>
                </c:pt>
                <c:pt idx="6">
                  <c:v>Mamou</c:v>
                </c:pt>
                <c:pt idx="7">
                  <c:v>Faranah</c:v>
                </c:pt>
                <c:pt idx="8">
                  <c:v>N'Zérékoré</c:v>
                </c:pt>
                <c:pt idx="9">
                  <c:v>Kankan</c:v>
                </c:pt>
                <c:pt idx="10">
                  <c:v>Boké</c:v>
                </c:pt>
                <c:pt idx="11">
                  <c:v>Kindia</c:v>
                </c:pt>
                <c:pt idx="12">
                  <c:v>Conakry</c:v>
                </c:pt>
                <c:pt idx="14">
                  <c:v>18-25 ans</c:v>
                </c:pt>
                <c:pt idx="15">
                  <c:v>26-35 ans</c:v>
                </c:pt>
                <c:pt idx="16">
                  <c:v>36-45 ans</c:v>
                </c:pt>
                <c:pt idx="17">
                  <c:v>46-55 ans</c:v>
                </c:pt>
                <c:pt idx="18">
                  <c:v>56-65 ans</c:v>
                </c:pt>
                <c:pt idx="19">
                  <c:v>Plus de 65 ans</c:v>
                </c:pt>
              </c:strCache>
            </c:strRef>
          </c:cat>
          <c:val>
            <c:numRef>
              <c:f>'Q44f_Pot de vi'!$X$63:$X$82</c:f>
              <c:numCache>
                <c:formatCode>General</c:formatCode>
                <c:ptCount val="20"/>
                <c:pt idx="0" formatCode="0%">
                  <c:v>0.36944127708095786</c:v>
                </c:pt>
                <c:pt idx="2" formatCode="0%">
                  <c:v>0.33391915641476272</c:v>
                </c:pt>
                <c:pt idx="3" formatCode="0%">
                  <c:v>0.43506493506493504</c:v>
                </c:pt>
                <c:pt idx="5" formatCode="0%">
                  <c:v>0.15294117647058825</c:v>
                </c:pt>
                <c:pt idx="6" formatCode="0%">
                  <c:v>0.17241379310344826</c:v>
                </c:pt>
                <c:pt idx="7" formatCode="0%">
                  <c:v>0.27906976744186046</c:v>
                </c:pt>
                <c:pt idx="8" formatCode="0%">
                  <c:v>0.3359375</c:v>
                </c:pt>
                <c:pt idx="9" formatCode="0%">
                  <c:v>0.35668789808917195</c:v>
                </c:pt>
                <c:pt idx="10" formatCode="0%">
                  <c:v>0.43137254901960786</c:v>
                </c:pt>
                <c:pt idx="11" formatCode="0%">
                  <c:v>0.5074626865671642</c:v>
                </c:pt>
                <c:pt idx="12" formatCode="0%">
                  <c:v>0.5234375</c:v>
                </c:pt>
                <c:pt idx="14" formatCode="0%">
                  <c:v>0.47448979591836732</c:v>
                </c:pt>
                <c:pt idx="15" formatCode="0%">
                  <c:v>0.38075313807531375</c:v>
                </c:pt>
                <c:pt idx="16" formatCode="0%">
                  <c:v>0.29139072847682124</c:v>
                </c:pt>
                <c:pt idx="17" formatCode="0%">
                  <c:v>0.3359375</c:v>
                </c:pt>
                <c:pt idx="18" formatCode="0%">
                  <c:v>0.30088495575221241</c:v>
                </c:pt>
                <c:pt idx="19" formatCode="0%">
                  <c:v>0.39215686274509809</c:v>
                </c:pt>
              </c:numCache>
            </c:numRef>
          </c:val>
          <c:extLst xmlns:c16r2="http://schemas.microsoft.com/office/drawing/2015/06/chart">
            <c:ext xmlns:c16="http://schemas.microsoft.com/office/drawing/2014/chart" uri="{C3380CC4-5D6E-409C-BE32-E72D297353CC}">
              <c16:uniqueId val="{00000012-3919-43E0-925C-0FBAC297567D}"/>
            </c:ext>
          </c:extLst>
        </c:ser>
        <c:dLbls>
          <c:dLblPos val="outEnd"/>
          <c:showLegendKey val="0"/>
          <c:showVal val="1"/>
          <c:showCatName val="0"/>
          <c:showSerName val="0"/>
          <c:showPercent val="0"/>
          <c:showBubbleSize val="0"/>
        </c:dLbls>
        <c:gapWidth val="80"/>
        <c:axId val="1437810320"/>
        <c:axId val="1437803792"/>
      </c:barChart>
      <c:catAx>
        <c:axId val="143781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03792"/>
        <c:crosses val="autoZero"/>
        <c:auto val="1"/>
        <c:lblAlgn val="ctr"/>
        <c:lblOffset val="100"/>
        <c:noMultiLvlLbl val="0"/>
      </c:catAx>
      <c:valAx>
        <c:axId val="143780379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03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Q48_Priorité!$Z$105</c:f>
              <c:strCache>
                <c:ptCount val="1"/>
                <c:pt idx="0">
                  <c:v>Première réponse</c:v>
                </c:pt>
              </c:strCache>
            </c:strRef>
          </c:tx>
          <c:spPr>
            <a:solidFill>
              <a:schemeClr val="accent1"/>
            </a:solidFill>
            <a:ln>
              <a:noFill/>
            </a:ln>
            <a:effectLst/>
          </c:spPr>
          <c:invertIfNegative val="0"/>
          <c:dPt>
            <c:idx val="3"/>
            <c:invertIfNegative val="0"/>
            <c:bubble3D val="0"/>
            <c:spPr>
              <a:pattFill prst="dkDnDiag">
                <a:fgClr>
                  <a:srgbClr val="F25528"/>
                </a:fgClr>
                <a:bgClr>
                  <a:sysClr val="window" lastClr="FFFFFF"/>
                </a:bgClr>
              </a:pattFill>
              <a:ln>
                <a:noFill/>
              </a:ln>
              <a:effectLst/>
            </c:spPr>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Q48_Priorité!$Z$106:$Z$110</c:f>
              <c:numCache>
                <c:formatCode>0%</c:formatCode>
                <c:ptCount val="5"/>
                <c:pt idx="0">
                  <c:v>0.35</c:v>
                </c:pt>
                <c:pt idx="1">
                  <c:v>0.26</c:v>
                </c:pt>
                <c:pt idx="2">
                  <c:v>7.0000000000000007E-2</c:v>
                </c:pt>
                <c:pt idx="3">
                  <c:v>7.0000000000000007E-2</c:v>
                </c:pt>
                <c:pt idx="4">
                  <c:v>0.06</c:v>
                </c:pt>
              </c:numCache>
            </c:numRef>
          </c:val>
          <c:extLst xmlns:c16r2="http://schemas.microsoft.com/office/drawing/2015/06/chart">
            <c:ext xmlns:c16="http://schemas.microsoft.com/office/drawing/2014/chart" uri="{C3380CC4-5D6E-409C-BE32-E72D297353CC}">
              <c16:uniqueId val="{00000000-F5B1-4EAF-BC74-111E77AC818B}"/>
            </c:ext>
          </c:extLst>
        </c:ser>
        <c:ser>
          <c:idx val="1"/>
          <c:order val="1"/>
          <c:tx>
            <c:strRef>
              <c:f>Q48_Priorité!$AA$105</c:f>
              <c:strCache>
                <c:ptCount val="1"/>
                <c:pt idx="0">
                  <c:v>Deuxième réponse</c:v>
                </c:pt>
              </c:strCache>
            </c:strRef>
          </c:tx>
          <c:spPr>
            <a:solidFill>
              <a:srgbClr val="FFAA00"/>
            </a:solidFill>
            <a:ln>
              <a:noFill/>
            </a:ln>
            <a:effectLst/>
          </c:spPr>
          <c:invertIfNegative val="0"/>
          <c:dPt>
            <c:idx val="3"/>
            <c:invertIfNegative val="0"/>
            <c:bubble3D val="0"/>
            <c:spPr>
              <a:pattFill prst="dkDnDiag">
                <a:fgClr>
                  <a:srgbClr val="FFAA00"/>
                </a:fgClr>
                <a:bgClr>
                  <a:sysClr val="window" lastClr="FFFFFF"/>
                </a:bgClr>
              </a:pattFill>
              <a:ln>
                <a:noFill/>
              </a:ln>
              <a:effectLst/>
            </c:spPr>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Q48_Priorité!$AA$106:$AA$110</c:f>
              <c:numCache>
                <c:formatCode>0%</c:formatCode>
                <c:ptCount val="5"/>
                <c:pt idx="0">
                  <c:v>0.2</c:v>
                </c:pt>
                <c:pt idx="1">
                  <c:v>0.23</c:v>
                </c:pt>
                <c:pt idx="2">
                  <c:v>0.14000000000000001</c:v>
                </c:pt>
                <c:pt idx="3">
                  <c:v>0.11</c:v>
                </c:pt>
                <c:pt idx="4">
                  <c:v>0.08</c:v>
                </c:pt>
              </c:numCache>
            </c:numRef>
          </c:val>
          <c:extLst xmlns:c16r2="http://schemas.microsoft.com/office/drawing/2015/06/chart">
            <c:ext xmlns:c16="http://schemas.microsoft.com/office/drawing/2014/chart" uri="{C3380CC4-5D6E-409C-BE32-E72D297353CC}">
              <c16:uniqueId val="{00000001-F5B1-4EAF-BC74-111E77AC818B}"/>
            </c:ext>
          </c:extLst>
        </c:ser>
        <c:ser>
          <c:idx val="2"/>
          <c:order val="2"/>
          <c:tx>
            <c:strRef>
              <c:f>Q48_Priorité!$AB$105</c:f>
              <c:strCache>
                <c:ptCount val="1"/>
                <c:pt idx="0">
                  <c:v>Troisième réponse</c:v>
                </c:pt>
              </c:strCache>
            </c:strRef>
          </c:tx>
          <c:spPr>
            <a:solidFill>
              <a:srgbClr val="B4292D"/>
            </a:solidFill>
            <a:ln>
              <a:noFill/>
            </a:ln>
            <a:effectLst/>
          </c:spPr>
          <c:invertIfNegative val="0"/>
          <c:dPt>
            <c:idx val="3"/>
            <c:invertIfNegative val="0"/>
            <c:bubble3D val="0"/>
            <c:spPr>
              <a:pattFill prst="dkDnDiag">
                <a:fgClr>
                  <a:srgbClr val="B4292D"/>
                </a:fgClr>
                <a:bgClr>
                  <a:sysClr val="window" lastClr="FFFFFF"/>
                </a:bgClr>
              </a:pattFill>
              <a:ln>
                <a:noFill/>
              </a:ln>
              <a:effectLst/>
            </c:spPr>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Q48_Priorité!$AB$106:$AB$110</c:f>
              <c:numCache>
                <c:formatCode>0%</c:formatCode>
                <c:ptCount val="5"/>
                <c:pt idx="0">
                  <c:v>0.16</c:v>
                </c:pt>
                <c:pt idx="1">
                  <c:v>0.16</c:v>
                </c:pt>
                <c:pt idx="2">
                  <c:v>0.13</c:v>
                </c:pt>
                <c:pt idx="3">
                  <c:v>0.14000000000000001</c:v>
                </c:pt>
                <c:pt idx="4">
                  <c:v>7.0000000000000007E-2</c:v>
                </c:pt>
              </c:numCache>
            </c:numRef>
          </c:val>
          <c:extLst xmlns:c16r2="http://schemas.microsoft.com/office/drawing/2015/06/chart">
            <c:ext xmlns:c16="http://schemas.microsoft.com/office/drawing/2014/chart" uri="{C3380CC4-5D6E-409C-BE32-E72D297353CC}">
              <c16:uniqueId val="{00000002-F5B1-4EAF-BC74-111E77AC818B}"/>
            </c:ext>
          </c:extLst>
        </c:ser>
        <c:dLbls>
          <c:dLblPos val="ctr"/>
          <c:showLegendKey val="0"/>
          <c:showVal val="1"/>
          <c:showCatName val="0"/>
          <c:showSerName val="0"/>
          <c:showPercent val="0"/>
          <c:showBubbleSize val="0"/>
        </c:dLbls>
        <c:gapWidth val="150"/>
        <c:overlap val="100"/>
        <c:axId val="1437815216"/>
        <c:axId val="1437815760"/>
      </c:barChart>
      <c:catAx>
        <c:axId val="143781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37815760"/>
        <c:crosses val="autoZero"/>
        <c:auto val="1"/>
        <c:lblAlgn val="ctr"/>
        <c:lblOffset val="100"/>
        <c:noMultiLvlLbl val="0"/>
      </c:catAx>
      <c:valAx>
        <c:axId val="143781576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3781521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'Q49b Prior investiss'!$X$6</c:f>
              <c:strCache>
                <c:ptCount val="1"/>
                <c:pt idx="0">
                  <c:v>%</c:v>
                </c:pt>
              </c:strCache>
            </c:strRef>
          </c:tx>
          <c:spPr>
            <a:solidFill>
              <a:schemeClr val="accent1"/>
            </a:solidFill>
            <a:ln>
              <a:noFill/>
            </a:ln>
            <a:effectLst/>
          </c:spPr>
          <c:invertIfNegative val="0"/>
          <c:dPt>
            <c:idx val="2"/>
            <c:invertIfNegative val="0"/>
            <c:bubble3D val="0"/>
            <c:spPr>
              <a:pattFill prst="ltUpDiag">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1-9121-4AE0-B545-7693606D4A2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'Q49b Prior investiss'!$W$7:$W$13</c:f>
              <c:strCache>
                <c:ptCount val="7"/>
                <c:pt idx="0">
                  <c:v>Rien de tout cela / Autres type de programme</c:v>
                </c:pt>
                <c:pt idx="1">
                  <c:v>Le gouvernement ne devrait pas accroitre ses dépenses dans des programmes d'aide aux jeunes</c:v>
                </c:pt>
                <c:pt idx="2">
                  <c:v>Services sociaux pour jeunes tels qu'améliorer la santé et prévenir la toxicomanie</c:v>
                </c:pt>
                <c:pt idx="3">
                  <c:v>Formation professionnelle</c:v>
                </c:pt>
                <c:pt idx="4">
                  <c:v>Prêts à la création d'entreprises</c:v>
                </c:pt>
                <c:pt idx="5">
                  <c:v>Education</c:v>
                </c:pt>
                <c:pt idx="6">
                  <c:v>Création d'emploi</c:v>
                </c:pt>
              </c:strCache>
            </c:strRef>
          </c:cat>
          <c:val>
            <c:numRef>
              <c:f>'Q49b Prior investiss'!$X$7:$X$13</c:f>
              <c:numCache>
                <c:formatCode>0%</c:formatCode>
                <c:ptCount val="7"/>
                <c:pt idx="0">
                  <c:v>2.8558114498702771E-3</c:v>
                </c:pt>
                <c:pt idx="1">
                  <c:v>3.6957407331141279E-3</c:v>
                </c:pt>
                <c:pt idx="2">
                  <c:v>5.0710013754792067E-2</c:v>
                </c:pt>
                <c:pt idx="3">
                  <c:v>8.1108028402047061E-2</c:v>
                </c:pt>
                <c:pt idx="4">
                  <c:v>0.10496858327882372</c:v>
                </c:pt>
                <c:pt idx="5">
                  <c:v>0.23768198575533969</c:v>
                </c:pt>
                <c:pt idx="6">
                  <c:v>0.5189798366260131</c:v>
                </c:pt>
              </c:numCache>
            </c:numRef>
          </c:val>
          <c:extLst xmlns:c16r2="http://schemas.microsoft.com/office/drawing/2015/06/chart">
            <c:ext xmlns:c16="http://schemas.microsoft.com/office/drawing/2014/chart" uri="{C3380CC4-5D6E-409C-BE32-E72D297353CC}">
              <c16:uniqueId val="{00000002-9121-4AE0-B545-7693606D4A26}"/>
            </c:ext>
          </c:extLst>
        </c:ser>
        <c:dLbls>
          <c:dLblPos val="outEnd"/>
          <c:showLegendKey val="0"/>
          <c:showVal val="1"/>
          <c:showCatName val="0"/>
          <c:showSerName val="0"/>
          <c:showPercent val="0"/>
          <c:showBubbleSize val="0"/>
        </c:dLbls>
        <c:gapWidth val="20"/>
        <c:axId val="1354445328"/>
        <c:axId val="1354452944"/>
      </c:barChart>
      <c:catAx>
        <c:axId val="1354445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1354452944"/>
        <c:crosses val="autoZero"/>
        <c:auto val="1"/>
        <c:lblAlgn val="ctr"/>
        <c:lblOffset val="100"/>
        <c:noMultiLvlLbl val="0"/>
      </c:catAx>
      <c:valAx>
        <c:axId val="135445294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5328"/>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55601304214353"/>
          <c:y val="2.562724267477632E-2"/>
          <c:w val="0.51100311522043529"/>
          <c:h val="0.9002543011003881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20AC-4E78-85E2-94DAB2599596}"/>
              </c:ext>
            </c:extLst>
          </c:dPt>
          <c:dPt>
            <c:idx val="1"/>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20AC-4E78-85E2-94DAB2599596}"/>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20AC-4E78-85E2-94DAB2599596}"/>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20AC-4E78-85E2-94DAB2599596}"/>
              </c:ext>
            </c:extLst>
          </c:dPt>
          <c:dPt>
            <c:idx val="4"/>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9-20AC-4E78-85E2-94DAB2599596}"/>
              </c:ext>
            </c:extLst>
          </c:dPt>
          <c:dPt>
            <c:idx val="5"/>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B-20AC-4E78-85E2-94DAB2599596}"/>
              </c:ext>
            </c:extLst>
          </c:dPt>
          <c:dPt>
            <c:idx val="6"/>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D-20AC-4E78-85E2-94DAB2599596}"/>
              </c:ext>
            </c:extLst>
          </c:dPt>
          <c:dPt>
            <c:idx val="7"/>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F-20AC-4E78-85E2-94DAB2599596}"/>
              </c:ext>
            </c:extLst>
          </c:dPt>
          <c:dPt>
            <c:idx val="9"/>
            <c:invertIfNegative val="0"/>
            <c:bubble3D val="0"/>
            <c:spPr>
              <a:solidFill>
                <a:srgbClr val="0079D6"/>
              </a:solidFill>
              <a:ln>
                <a:noFill/>
              </a:ln>
              <a:effectLst/>
            </c:spPr>
            <c:extLst xmlns:c16r2="http://schemas.microsoft.com/office/drawing/2015/06/chart">
              <c:ext xmlns:c16="http://schemas.microsoft.com/office/drawing/2014/chart" uri="{C3380CC4-5D6E-409C-BE32-E72D297353CC}">
                <c16:uniqueId val="{00000019-2846-4A40-A58A-0CE526295DB5}"/>
              </c:ext>
            </c:extLst>
          </c:dPt>
          <c:dPt>
            <c:idx val="1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1-20AC-4E78-85E2-94DAB2599596}"/>
              </c:ext>
            </c:extLst>
          </c:dPt>
          <c:dPt>
            <c:idx val="1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3-20AC-4E78-85E2-94DAB2599596}"/>
              </c:ext>
            </c:extLst>
          </c:dPt>
          <c:dPt>
            <c:idx val="1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20AC-4E78-85E2-94DAB2599596}"/>
              </c:ext>
            </c:extLst>
          </c:dPt>
          <c:dPt>
            <c:idx val="13"/>
            <c:invertIfNegative val="0"/>
            <c:bubble3D val="0"/>
            <c:spPr>
              <a:pattFill prst="dkDnDiag">
                <a:fgClr>
                  <a:srgbClr val="0079D6"/>
                </a:fgClr>
                <a:bgClr>
                  <a:sysClr val="window" lastClr="FFFFFF"/>
                </a:bgClr>
              </a:pattFill>
              <a:ln>
                <a:noFill/>
              </a:ln>
              <a:effectLst/>
            </c:spPr>
            <c:extLst xmlns:c16r2="http://schemas.microsoft.com/office/drawing/2015/06/chart">
              <c:ext xmlns:c16="http://schemas.microsoft.com/office/drawing/2014/chart" uri="{C3380CC4-5D6E-409C-BE32-E72D297353CC}">
                <c16:uniqueId val="{00000018-2846-4A40-A58A-0CE526295DB5}"/>
              </c:ext>
            </c:extLst>
          </c:dPt>
          <c:dPt>
            <c:idx val="14"/>
            <c:invertIfNegative val="0"/>
            <c:bubble3D val="0"/>
            <c:spPr>
              <a:pattFill prst="dkDnDiag">
                <a:fgClr>
                  <a:schemeClr val="tx1"/>
                </a:fgClr>
                <a:bgClr>
                  <a:schemeClr val="bg1"/>
                </a:bgClr>
              </a:pattFill>
              <a:ln>
                <a:noFill/>
              </a:ln>
              <a:effectLst/>
            </c:spPr>
            <c:extLst xmlns:c16r2="http://schemas.microsoft.com/office/drawing/2015/06/chart">
              <c:ext xmlns:c16="http://schemas.microsoft.com/office/drawing/2014/chart" uri="{C3380CC4-5D6E-409C-BE32-E72D297353CC}">
                <c16:uniqueId val="{00000017-20AC-4E78-85E2-94DAB2599596}"/>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'Q7b_Manque Eau'!$AA$60:$AA$73</c:f>
              <c:strCache>
                <c:ptCount val="14"/>
                <c:pt idx="0">
                  <c:v>N'Zérékoré</c:v>
                </c:pt>
                <c:pt idx="1">
                  <c:v>Faranah</c:v>
                </c:pt>
                <c:pt idx="2">
                  <c:v>Labé</c:v>
                </c:pt>
                <c:pt idx="3">
                  <c:v>Conakry</c:v>
                </c:pt>
                <c:pt idx="4">
                  <c:v>Mamou</c:v>
                </c:pt>
                <c:pt idx="5">
                  <c:v>Kankan</c:v>
                </c:pt>
                <c:pt idx="6">
                  <c:v>Boké</c:v>
                </c:pt>
                <c:pt idx="7">
                  <c:v>Kindia</c:v>
                </c:pt>
                <c:pt idx="9">
                  <c:v>Pauvreté vécue basse/nulle</c:v>
                </c:pt>
                <c:pt idx="10">
                  <c:v>Pauvreté vécue modérée</c:v>
                </c:pt>
                <c:pt idx="11">
                  <c:v>Pauvreté vécue élevée</c:v>
                </c:pt>
                <c:pt idx="13">
                  <c:v>Guinée</c:v>
                </c:pt>
              </c:strCache>
            </c:strRef>
          </c:cat>
          <c:val>
            <c:numRef>
              <c:f>'Q7b_Manque Eau'!$AB$60:$AB$73</c:f>
              <c:numCache>
                <c:formatCode>0%</c:formatCode>
                <c:ptCount val="14"/>
                <c:pt idx="0">
                  <c:v>0.22</c:v>
                </c:pt>
                <c:pt idx="1">
                  <c:v>0.34</c:v>
                </c:pt>
                <c:pt idx="2">
                  <c:v>0.39</c:v>
                </c:pt>
                <c:pt idx="3">
                  <c:v>0.41</c:v>
                </c:pt>
                <c:pt idx="4">
                  <c:v>0.43</c:v>
                </c:pt>
                <c:pt idx="5">
                  <c:v>0.45</c:v>
                </c:pt>
                <c:pt idx="6">
                  <c:v>0.49</c:v>
                </c:pt>
                <c:pt idx="7">
                  <c:v>0.56000000000000005</c:v>
                </c:pt>
                <c:pt idx="9">
                  <c:v>0.06</c:v>
                </c:pt>
                <c:pt idx="10">
                  <c:v>0.25</c:v>
                </c:pt>
                <c:pt idx="11">
                  <c:v>0.68</c:v>
                </c:pt>
                <c:pt idx="13">
                  <c:v>0.41</c:v>
                </c:pt>
              </c:numCache>
            </c:numRef>
          </c:val>
          <c:extLst xmlns:c16r2="http://schemas.microsoft.com/office/drawing/2015/06/chart">
            <c:ext xmlns:c16="http://schemas.microsoft.com/office/drawing/2014/chart" uri="{C3380CC4-5D6E-409C-BE32-E72D297353CC}">
              <c16:uniqueId val="{00000018-20AC-4E78-85E2-94DAB2599596}"/>
            </c:ext>
          </c:extLst>
        </c:ser>
        <c:dLbls>
          <c:dLblPos val="outEnd"/>
          <c:showLegendKey val="0"/>
          <c:showVal val="1"/>
          <c:showCatName val="0"/>
          <c:showSerName val="0"/>
          <c:showPercent val="0"/>
          <c:showBubbleSize val="0"/>
        </c:dLbls>
        <c:gapWidth val="20"/>
        <c:axId val="1388524720"/>
        <c:axId val="1388536688"/>
      </c:barChart>
      <c:catAx>
        <c:axId val="138852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fr-FR"/>
          </a:p>
        </c:txPr>
        <c:crossAx val="1388536688"/>
        <c:crosses val="autoZero"/>
        <c:auto val="1"/>
        <c:lblAlgn val="ctr"/>
        <c:lblOffset val="100"/>
        <c:noMultiLvlLbl val="0"/>
      </c:catAx>
      <c:valAx>
        <c:axId val="138853668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fr-FR"/>
          </a:p>
        </c:txPr>
        <c:crossAx val="13885247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800"/>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'Q50g Performance Gouv'!$X$23</c:f>
              <c:strCache>
                <c:ptCount val="1"/>
                <c:pt idx="0">
                  <c:v>Plutôt mal/Très mal</c:v>
                </c:pt>
              </c:strCache>
            </c:strRef>
          </c:tx>
          <c:spPr>
            <a:solidFill>
              <a:schemeClr val="accent1"/>
            </a:solidFill>
            <a:ln>
              <a:noFill/>
            </a:ln>
            <a:effectLst/>
          </c:spPr>
          <c:invertIfNegative val="0"/>
          <c:dPt>
            <c:idx val="3"/>
            <c:invertIfNegative val="0"/>
            <c:bubble3D val="0"/>
            <c:spPr>
              <a:pattFill prst="narHorz">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1-8942-475B-BDFB-2A0E827C1D2D}"/>
              </c:ext>
            </c:extLst>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'Q50g Performance Gouv'!$W$24:$W$27</c:f>
              <c:strCache>
                <c:ptCount val="4"/>
                <c:pt idx="0">
                  <c:v>Urbain</c:v>
                </c:pt>
                <c:pt idx="1">
                  <c:v>Rural</c:v>
                </c:pt>
                <c:pt idx="3">
                  <c:v>Guinée</c:v>
                </c:pt>
              </c:strCache>
            </c:strRef>
          </c:cat>
          <c:val>
            <c:numRef>
              <c:f>'Q50g Performance Gouv'!$X$24:$X$27</c:f>
              <c:numCache>
                <c:formatCode>0%</c:formatCode>
                <c:ptCount val="4"/>
                <c:pt idx="0">
                  <c:v>0.77049180327868849</c:v>
                </c:pt>
                <c:pt idx="1">
                  <c:v>0.6985769728331177</c:v>
                </c:pt>
                <c:pt idx="3">
                  <c:v>0.72</c:v>
                </c:pt>
              </c:numCache>
            </c:numRef>
          </c:val>
          <c:extLst xmlns:c16r2="http://schemas.microsoft.com/office/drawing/2015/06/chart">
            <c:ext xmlns:c16="http://schemas.microsoft.com/office/drawing/2014/chart" uri="{C3380CC4-5D6E-409C-BE32-E72D297353CC}">
              <c16:uniqueId val="{00000002-8942-475B-BDFB-2A0E827C1D2D}"/>
            </c:ext>
          </c:extLst>
        </c:ser>
        <c:ser>
          <c:idx val="1"/>
          <c:order val="1"/>
          <c:tx>
            <c:strRef>
              <c:f>'Q50g Performance Gouv'!$Y$23</c:f>
              <c:strCache>
                <c:ptCount val="1"/>
                <c:pt idx="0">
                  <c:v>Plutôt bien/Très bien</c:v>
                </c:pt>
              </c:strCache>
            </c:strRef>
          </c:tx>
          <c:spPr>
            <a:solidFill>
              <a:schemeClr val="accent2"/>
            </a:solidFill>
            <a:ln>
              <a:noFill/>
            </a:ln>
            <a:effectLst/>
          </c:spPr>
          <c:invertIfNegative val="0"/>
          <c:dPt>
            <c:idx val="3"/>
            <c:invertIfNegative val="0"/>
            <c:bubble3D val="0"/>
            <c:spPr>
              <a:pattFill prst="narHorz">
                <a:fgClr>
                  <a:schemeClr val="accent2"/>
                </a:fgClr>
                <a:bgClr>
                  <a:schemeClr val="bg1"/>
                </a:bgClr>
              </a:pattFill>
              <a:ln>
                <a:noFill/>
              </a:ln>
              <a:effectLst/>
            </c:spPr>
            <c:extLst xmlns:c16r2="http://schemas.microsoft.com/office/drawing/2015/06/chart">
              <c:ext xmlns:c16="http://schemas.microsoft.com/office/drawing/2014/chart" uri="{C3380CC4-5D6E-409C-BE32-E72D297353CC}">
                <c16:uniqueId val="{00000004-8942-475B-BDFB-2A0E827C1D2D}"/>
              </c:ext>
            </c:extLst>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'Q50g Performance Gouv'!$W$24:$W$27</c:f>
              <c:strCache>
                <c:ptCount val="4"/>
                <c:pt idx="0">
                  <c:v>Urbain</c:v>
                </c:pt>
                <c:pt idx="1">
                  <c:v>Rural</c:v>
                </c:pt>
                <c:pt idx="3">
                  <c:v>Guinée</c:v>
                </c:pt>
              </c:strCache>
            </c:strRef>
          </c:cat>
          <c:val>
            <c:numRef>
              <c:f>'Q50g Performance Gouv'!$Y$24:$Y$27</c:f>
              <c:numCache>
                <c:formatCode>0%</c:formatCode>
                <c:ptCount val="4"/>
                <c:pt idx="0">
                  <c:v>0.22950819672131145</c:v>
                </c:pt>
                <c:pt idx="1">
                  <c:v>0.29883570504527812</c:v>
                </c:pt>
                <c:pt idx="3">
                  <c:v>0.27</c:v>
                </c:pt>
              </c:numCache>
            </c:numRef>
          </c:val>
          <c:extLst xmlns:c16r2="http://schemas.microsoft.com/office/drawing/2015/06/chart">
            <c:ext xmlns:c16="http://schemas.microsoft.com/office/drawing/2014/chart" uri="{C3380CC4-5D6E-409C-BE32-E72D297353CC}">
              <c16:uniqueId val="{00000005-8942-475B-BDFB-2A0E827C1D2D}"/>
            </c:ext>
          </c:extLst>
        </c:ser>
        <c:dLbls>
          <c:showLegendKey val="0"/>
          <c:showVal val="0"/>
          <c:showCatName val="0"/>
          <c:showSerName val="0"/>
          <c:showPercent val="0"/>
          <c:showBubbleSize val="0"/>
        </c:dLbls>
        <c:gapWidth val="80"/>
        <c:overlap val="100"/>
        <c:axId val="1437816304"/>
        <c:axId val="1437816848"/>
      </c:barChart>
      <c:catAx>
        <c:axId val="143781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6848"/>
        <c:crosses val="autoZero"/>
        <c:auto val="1"/>
        <c:lblAlgn val="ctr"/>
        <c:lblOffset val="100"/>
        <c:noMultiLvlLbl val="0"/>
      </c:catAx>
      <c:valAx>
        <c:axId val="14378168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6304"/>
        <c:crosses val="autoZero"/>
        <c:crossBetween val="between"/>
        <c:majorUnit val="0.2"/>
      </c:valAx>
      <c:spPr>
        <a:noFill/>
        <a:ln>
          <a:noFill/>
        </a:ln>
        <a:effectLst/>
      </c:spPr>
    </c:plotArea>
    <c:legend>
      <c:legendPos val="r"/>
      <c:layout>
        <c:manualLayout>
          <c:xMode val="edge"/>
          <c:yMode val="edge"/>
          <c:x val="0.71175413883914562"/>
          <c:y val="0.30080344123651209"/>
          <c:w val="0.27157914952702311"/>
          <c:h val="0.440059784193642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 EA-SVC-A Res elect'!$V$4</c:f>
              <c:strCache>
                <c:ptCount val="1"/>
                <c:pt idx="0">
                  <c:v>%</c:v>
                </c:pt>
              </c:strCache>
            </c:strRef>
          </c:tx>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5D4A-469C-823D-CECAF6D74C5E}"/>
              </c:ext>
            </c:extLst>
          </c:dPt>
          <c:dPt>
            <c:idx val="1"/>
            <c:bubble3D val="0"/>
            <c:explosion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5D4A-469C-823D-CECAF6D74C5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 EA-SVC-A Res elect'!$U$5:$U$6</c:f>
              <c:strCache>
                <c:ptCount val="2"/>
                <c:pt idx="0">
                  <c:v>Non</c:v>
                </c:pt>
                <c:pt idx="1">
                  <c:v>Oui</c:v>
                </c:pt>
              </c:strCache>
            </c:strRef>
          </c:cat>
          <c:val>
            <c:numRef>
              <c:f>' EA-SVC-A Res elect'!$V$5:$V$6</c:f>
              <c:numCache>
                <c:formatCode>0%</c:formatCode>
                <c:ptCount val="2"/>
                <c:pt idx="0">
                  <c:v>0.59545809054818899</c:v>
                </c:pt>
                <c:pt idx="1">
                  <c:v>0.40454190945181101</c:v>
                </c:pt>
              </c:numCache>
            </c:numRef>
          </c:val>
          <c:extLst xmlns:c16r2="http://schemas.microsoft.com/office/drawing/2015/06/chart">
            <c:ext xmlns:c16="http://schemas.microsoft.com/office/drawing/2014/chart" uri="{C3380CC4-5D6E-409C-BE32-E72D297353CC}">
              <c16:uniqueId val="{00000004-5D4A-469C-823D-CECAF6D74C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baseline="0">
          <a:solidFill>
            <a:schemeClr val="tx1"/>
          </a:solidFill>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 EA-SVC-A Res elect'!$X$55</c:f>
              <c:strCache>
                <c:ptCount val="1"/>
                <c:pt idx="0">
                  <c:v>Oui</c:v>
                </c:pt>
              </c:strCache>
            </c:strRef>
          </c:tx>
          <c:spPr>
            <a:solidFill>
              <a:schemeClr val="tx1"/>
            </a:solidFill>
            <a:ln>
              <a:noFill/>
            </a:ln>
            <a:effectLst/>
          </c:spPr>
          <c:invertIfNegative val="0"/>
          <c:dPt>
            <c:idx val="0"/>
            <c:invertIfNegative val="0"/>
            <c:bubble3D val="0"/>
            <c:spPr>
              <a:pattFill prst="wdUpDiag">
                <a:fgClr>
                  <a:schemeClr val="accent2"/>
                </a:fgClr>
                <a:bgClr>
                  <a:schemeClr val="bg1"/>
                </a:bgClr>
              </a:pattFill>
              <a:ln>
                <a:noFill/>
              </a:ln>
              <a:effectLst/>
            </c:spPr>
            <c:extLst xmlns:c16r2="http://schemas.microsoft.com/office/drawing/2015/06/chart">
              <c:ext xmlns:c16="http://schemas.microsoft.com/office/drawing/2014/chart" uri="{C3380CC4-5D6E-409C-BE32-E72D297353CC}">
                <c16:uniqueId val="{00000001-BA26-41AB-ABC2-FCAD2736063D}"/>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E-EC79-4EB2-AE08-EDF99191673A}"/>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EC79-4EB2-AE08-EDF99191673A}"/>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EC79-4EB2-AE08-EDF99191673A}"/>
              </c:ext>
            </c:extLst>
          </c:dPt>
          <c:dPt>
            <c:idx val="7"/>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C-EC79-4EB2-AE08-EDF99191673A}"/>
              </c:ext>
            </c:extLst>
          </c:dPt>
          <c:dPt>
            <c:idx val="8"/>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EC79-4EB2-AE08-EDF99191673A}"/>
              </c:ext>
            </c:extLst>
          </c:dPt>
          <c:dPt>
            <c:idx val="9"/>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EC79-4EB2-AE08-EDF99191673A}"/>
              </c:ext>
            </c:extLst>
          </c:dPt>
          <c:dPt>
            <c:idx val="1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A-EC79-4EB2-AE08-EDF99191673A}"/>
              </c:ext>
            </c:extLst>
          </c:dPt>
          <c:dPt>
            <c:idx val="11"/>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8-EC79-4EB2-AE08-EDF99191673A}"/>
              </c:ext>
            </c:extLst>
          </c:dPt>
          <c:dPt>
            <c:idx val="12"/>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7-EC79-4EB2-AE08-EDF99191673A}"/>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6-EC79-4EB2-AE08-EDF99191673A}"/>
              </c:ext>
            </c:extLst>
          </c:dPt>
          <c:dPt>
            <c:idx val="14"/>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5-EC79-4EB2-AE08-EDF99191673A}"/>
              </c:ext>
            </c:extLst>
          </c:dPt>
          <c:dPt>
            <c:idx val="1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4-EC79-4EB2-AE08-EDF99191673A}"/>
              </c:ext>
            </c:extLst>
          </c:dPt>
          <c:dPt>
            <c:idx val="1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3-EC79-4EB2-AE08-EDF99191673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EA-SVC-A Res elect'!$W$56:$W$73</c:f>
              <c:strCache>
                <c:ptCount val="18"/>
                <c:pt idx="0">
                  <c:v>Guinée</c:v>
                </c:pt>
                <c:pt idx="2">
                  <c:v>Très pauvres</c:v>
                </c:pt>
                <c:pt idx="3">
                  <c:v>Pauvres</c:v>
                </c:pt>
                <c:pt idx="4">
                  <c:v>Pauvreté vécue basse/nulle</c:v>
                </c:pt>
                <c:pt idx="7">
                  <c:v>Labé</c:v>
                </c:pt>
                <c:pt idx="8">
                  <c:v>Mamou</c:v>
                </c:pt>
                <c:pt idx="9">
                  <c:v>N'zérékoré</c:v>
                </c:pt>
                <c:pt idx="10">
                  <c:v>Kankan</c:v>
                </c:pt>
                <c:pt idx="11">
                  <c:v>Faranah</c:v>
                </c:pt>
                <c:pt idx="12">
                  <c:v>Boké</c:v>
                </c:pt>
                <c:pt idx="13">
                  <c:v>Kindia</c:v>
                </c:pt>
                <c:pt idx="14">
                  <c:v>Conakry</c:v>
                </c:pt>
                <c:pt idx="16">
                  <c:v>Rural</c:v>
                </c:pt>
                <c:pt idx="17">
                  <c:v>Urbain</c:v>
                </c:pt>
              </c:strCache>
            </c:strRef>
          </c:cat>
          <c:val>
            <c:numRef>
              <c:f>' EA-SVC-A Res elect'!$X$56:$X$73</c:f>
              <c:numCache>
                <c:formatCode>General</c:formatCode>
                <c:ptCount val="18"/>
                <c:pt idx="0" formatCode="0%">
                  <c:v>0.4</c:v>
                </c:pt>
                <c:pt idx="2" formatCode="0%">
                  <c:v>0.39449541284403672</c:v>
                </c:pt>
                <c:pt idx="3" formatCode="0%">
                  <c:v>0.39873417721518989</c:v>
                </c:pt>
                <c:pt idx="4" formatCode="0%">
                  <c:v>0.45251396648044689</c:v>
                </c:pt>
                <c:pt idx="7" formatCode="###0%">
                  <c:v>0.15789473684210525</c:v>
                </c:pt>
                <c:pt idx="8" formatCode="###0%">
                  <c:v>0.19277108433734941</c:v>
                </c:pt>
                <c:pt idx="9" formatCode="###0%">
                  <c:v>0.21666666666666667</c:v>
                </c:pt>
                <c:pt idx="10" formatCode="###0%">
                  <c:v>0.29464285714285715</c:v>
                </c:pt>
                <c:pt idx="11" formatCode="###0%">
                  <c:v>0.296296296296296</c:v>
                </c:pt>
                <c:pt idx="12" formatCode="###0%">
                  <c:v>0.34146341463414637</c:v>
                </c:pt>
                <c:pt idx="13" formatCode="###0%">
                  <c:v>0.4606741573033708</c:v>
                </c:pt>
                <c:pt idx="14" formatCode="###0%">
                  <c:v>1</c:v>
                </c:pt>
                <c:pt idx="16" formatCode="###0%">
                  <c:v>8.8082901554404139E-2</c:v>
                </c:pt>
                <c:pt idx="17" formatCode="###0%">
                  <c:v>0.97429906542056077</c:v>
                </c:pt>
              </c:numCache>
            </c:numRef>
          </c:val>
          <c:extLst xmlns:c16r2="http://schemas.microsoft.com/office/drawing/2015/06/chart">
            <c:ext xmlns:c16="http://schemas.microsoft.com/office/drawing/2014/chart" uri="{C3380CC4-5D6E-409C-BE32-E72D297353CC}">
              <c16:uniqueId val="{00000002-BA26-41AB-ABC2-FCAD2736063D}"/>
            </c:ext>
          </c:extLst>
        </c:ser>
        <c:dLbls>
          <c:showLegendKey val="0"/>
          <c:showVal val="0"/>
          <c:showCatName val="0"/>
          <c:showSerName val="0"/>
          <c:showPercent val="0"/>
          <c:showBubbleSize val="0"/>
        </c:dLbls>
        <c:gapWidth val="20"/>
        <c:axId val="1354443696"/>
        <c:axId val="1354449680"/>
      </c:barChart>
      <c:catAx>
        <c:axId val="135444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9680"/>
        <c:crosses val="autoZero"/>
        <c:auto val="1"/>
        <c:lblAlgn val="ctr"/>
        <c:lblOffset val="100"/>
        <c:noMultiLvlLbl val="0"/>
      </c:catAx>
      <c:valAx>
        <c:axId val="135444968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369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Q48_Priorité!$Z$105</c:f>
              <c:strCache>
                <c:ptCount val="1"/>
                <c:pt idx="0">
                  <c:v>Première réponse</c:v>
                </c:pt>
              </c:strCache>
            </c:strRef>
          </c:tx>
          <c:spPr>
            <a:solidFill>
              <a:schemeClr val="accent1"/>
            </a:solidFill>
            <a:ln>
              <a:noFill/>
            </a:ln>
            <a:effectLst/>
          </c:spPr>
          <c:invertIfNegative val="0"/>
          <c:dPt>
            <c:idx val="2"/>
            <c:invertIfNegative val="0"/>
            <c:bubble3D val="0"/>
            <c:spPr>
              <a:pattFill prst="dkDnDiag">
                <a:fgClr>
                  <a:srgbClr val="F25528"/>
                </a:fgClr>
                <a:bgClr>
                  <a:sysClr val="window" lastClr="FFFFFF"/>
                </a:bgClr>
              </a:pattFill>
              <a:ln>
                <a:noFill/>
              </a:ln>
              <a:effectLst/>
            </c:spPr>
          </c:dPt>
          <c:dLbls>
            <c:dLbl>
              <c:idx val="2"/>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Q48_Priorité!$Z$106:$Z$110</c:f>
              <c:numCache>
                <c:formatCode>0%</c:formatCode>
                <c:ptCount val="5"/>
                <c:pt idx="0">
                  <c:v>0.35</c:v>
                </c:pt>
                <c:pt idx="1">
                  <c:v>0.26</c:v>
                </c:pt>
                <c:pt idx="2">
                  <c:v>7.0000000000000007E-2</c:v>
                </c:pt>
                <c:pt idx="3">
                  <c:v>7.0000000000000007E-2</c:v>
                </c:pt>
                <c:pt idx="4">
                  <c:v>0.06</c:v>
                </c:pt>
              </c:numCache>
            </c:numRef>
          </c:val>
          <c:extLst xmlns:c16r2="http://schemas.microsoft.com/office/drawing/2015/06/chart">
            <c:ext xmlns:c16="http://schemas.microsoft.com/office/drawing/2014/chart" uri="{C3380CC4-5D6E-409C-BE32-E72D297353CC}">
              <c16:uniqueId val="{00000000-F5B1-4EAF-BC74-111E77AC818B}"/>
            </c:ext>
          </c:extLst>
        </c:ser>
        <c:ser>
          <c:idx val="1"/>
          <c:order val="1"/>
          <c:tx>
            <c:strRef>
              <c:f>Q48_Priorité!$AA$105</c:f>
              <c:strCache>
                <c:ptCount val="1"/>
                <c:pt idx="0">
                  <c:v>Deuxième réponse</c:v>
                </c:pt>
              </c:strCache>
            </c:strRef>
          </c:tx>
          <c:spPr>
            <a:solidFill>
              <a:schemeClr val="accent2"/>
            </a:solidFill>
            <a:ln>
              <a:noFill/>
            </a:ln>
            <a:effectLst/>
          </c:spPr>
          <c:invertIfNegative val="0"/>
          <c:dPt>
            <c:idx val="2"/>
            <c:invertIfNegative val="0"/>
            <c:bubble3D val="0"/>
            <c:spPr>
              <a:pattFill prst="dkDnDiag">
                <a:fgClr>
                  <a:srgbClr val="FFAA00"/>
                </a:fgClr>
                <a:bgClr>
                  <a:sysClr val="window" lastClr="FFFFFF"/>
                </a:bgClr>
              </a:pattFill>
              <a:ln>
                <a:noFill/>
              </a:ln>
              <a:effectLst/>
            </c:spPr>
          </c:dPt>
          <c:dLbls>
            <c:dLbl>
              <c:idx val="2"/>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Q48_Priorité!$AA$106:$AA$110</c:f>
              <c:numCache>
                <c:formatCode>0%</c:formatCode>
                <c:ptCount val="5"/>
                <c:pt idx="0">
                  <c:v>0.2</c:v>
                </c:pt>
                <c:pt idx="1">
                  <c:v>0.23</c:v>
                </c:pt>
                <c:pt idx="2">
                  <c:v>0.14000000000000001</c:v>
                </c:pt>
                <c:pt idx="3">
                  <c:v>0.11</c:v>
                </c:pt>
                <c:pt idx="4">
                  <c:v>0.08</c:v>
                </c:pt>
              </c:numCache>
            </c:numRef>
          </c:val>
          <c:extLst xmlns:c16r2="http://schemas.microsoft.com/office/drawing/2015/06/chart">
            <c:ext xmlns:c16="http://schemas.microsoft.com/office/drawing/2014/chart" uri="{C3380CC4-5D6E-409C-BE32-E72D297353CC}">
              <c16:uniqueId val="{00000001-F5B1-4EAF-BC74-111E77AC818B}"/>
            </c:ext>
          </c:extLst>
        </c:ser>
        <c:ser>
          <c:idx val="2"/>
          <c:order val="2"/>
          <c:tx>
            <c:strRef>
              <c:f>Q48_Priorité!$AB$105</c:f>
              <c:strCache>
                <c:ptCount val="1"/>
                <c:pt idx="0">
                  <c:v>Troisième réponse</c:v>
                </c:pt>
              </c:strCache>
            </c:strRef>
          </c:tx>
          <c:spPr>
            <a:solidFill>
              <a:schemeClr val="accent3"/>
            </a:solidFill>
            <a:ln>
              <a:noFill/>
            </a:ln>
            <a:effectLst/>
          </c:spPr>
          <c:invertIfNegative val="0"/>
          <c:dPt>
            <c:idx val="2"/>
            <c:invertIfNegative val="0"/>
            <c:bubble3D val="0"/>
            <c:spPr>
              <a:pattFill prst="dkDnDiag">
                <a:fgClr>
                  <a:srgbClr val="B4292D"/>
                </a:fgClr>
                <a:bgClr>
                  <a:sysClr val="window" lastClr="FFFFFF"/>
                </a:bgClr>
              </a:pattFill>
              <a:ln>
                <a:noFill/>
              </a:ln>
              <a:effectLst/>
            </c:spPr>
          </c:dPt>
          <c:dLbls>
            <c:dLbl>
              <c:idx val="2"/>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Q48_Priorité!$Y$106:$Y$110</c:f>
              <c:strCache>
                <c:ptCount val="5"/>
                <c:pt idx="0">
                  <c:v>Infrastructures routières</c:v>
                </c:pt>
                <c:pt idx="1">
                  <c:v>Eau</c:v>
                </c:pt>
                <c:pt idx="2">
                  <c:v>Electricité</c:v>
                </c:pt>
                <c:pt idx="3">
                  <c:v>Santé</c:v>
                </c:pt>
                <c:pt idx="4">
                  <c:v>Chômage</c:v>
                </c:pt>
              </c:strCache>
            </c:strRef>
          </c:cat>
          <c:val>
            <c:numRef>
              <c:f>Q48_Priorité!$AB$106:$AB$110</c:f>
              <c:numCache>
                <c:formatCode>0%</c:formatCode>
                <c:ptCount val="5"/>
                <c:pt idx="0">
                  <c:v>0.16</c:v>
                </c:pt>
                <c:pt idx="1">
                  <c:v>0.16</c:v>
                </c:pt>
                <c:pt idx="2">
                  <c:v>0.13</c:v>
                </c:pt>
                <c:pt idx="3">
                  <c:v>0.14000000000000001</c:v>
                </c:pt>
                <c:pt idx="4">
                  <c:v>7.0000000000000007E-2</c:v>
                </c:pt>
              </c:numCache>
            </c:numRef>
          </c:val>
          <c:extLst xmlns:c16r2="http://schemas.microsoft.com/office/drawing/2015/06/chart">
            <c:ext xmlns:c16="http://schemas.microsoft.com/office/drawing/2014/chart" uri="{C3380CC4-5D6E-409C-BE32-E72D297353CC}">
              <c16:uniqueId val="{00000002-F5B1-4EAF-BC74-111E77AC818B}"/>
            </c:ext>
          </c:extLst>
        </c:ser>
        <c:dLbls>
          <c:dLblPos val="ctr"/>
          <c:showLegendKey val="0"/>
          <c:showVal val="1"/>
          <c:showCatName val="0"/>
          <c:showSerName val="0"/>
          <c:showPercent val="0"/>
          <c:showBubbleSize val="0"/>
        </c:dLbls>
        <c:gapWidth val="150"/>
        <c:overlap val="100"/>
        <c:axId val="1437811408"/>
        <c:axId val="1437805424"/>
      </c:barChart>
      <c:catAx>
        <c:axId val="143781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37805424"/>
        <c:crosses val="autoZero"/>
        <c:auto val="1"/>
        <c:lblAlgn val="ctr"/>
        <c:lblOffset val="100"/>
        <c:noMultiLvlLbl val="0"/>
      </c:catAx>
      <c:valAx>
        <c:axId val="143780542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37811408"/>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'Q50l Fiabilité'!$W$5</c:f>
              <c:strCache>
                <c:ptCount val="1"/>
                <c:pt idx="0">
                  <c:v>%</c:v>
                </c:pt>
              </c:strCache>
            </c:strRef>
          </c:tx>
          <c:spPr>
            <a:solidFill>
              <a:schemeClr val="accent4"/>
            </a:solidFill>
          </c:spPr>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C830-4B1E-88BF-38504BBD2B94}"/>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C830-4B1E-88BF-38504BBD2B94}"/>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'Q50l Fiabilité'!$V$6:$V$7</c:f>
              <c:strCache>
                <c:ptCount val="2"/>
                <c:pt idx="0">
                  <c:v>Très mal/Plutôt mal</c:v>
                </c:pt>
                <c:pt idx="1">
                  <c:v>Très bien/Plutôt bien</c:v>
                </c:pt>
              </c:strCache>
            </c:strRef>
          </c:cat>
          <c:val>
            <c:numRef>
              <c:f>'Q50l Fiabilité'!$W$6:$W$7</c:f>
              <c:numCache>
                <c:formatCode>0%</c:formatCode>
                <c:ptCount val="2"/>
                <c:pt idx="0">
                  <c:v>0.82593649269224723</c:v>
                </c:pt>
                <c:pt idx="1">
                  <c:v>0.17406350730775266</c:v>
                </c:pt>
              </c:numCache>
            </c:numRef>
          </c:val>
          <c:extLst xmlns:c16r2="http://schemas.microsoft.com/office/drawing/2015/06/chart">
            <c:ext xmlns:c16="http://schemas.microsoft.com/office/drawing/2014/chart" uri="{C3380CC4-5D6E-409C-BE32-E72D297353CC}">
              <c16:uniqueId val="{00000004-C830-4B1E-88BF-38504BBD2B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'Q50l Fiabilité'!$W$46</c:f>
              <c:strCache>
                <c:ptCount val="1"/>
                <c:pt idx="0">
                  <c:v>Très bien/Plutôt bien</c:v>
                </c:pt>
              </c:strCache>
            </c:strRef>
          </c:tx>
          <c:spPr>
            <a:solidFill>
              <a:schemeClr val="accent4">
                <a:lumMod val="60000"/>
                <a:lumOff val="40000"/>
              </a:schemeClr>
            </a:solidFill>
            <a:ln>
              <a:noFill/>
            </a:ln>
            <a:effectLst/>
          </c:spPr>
          <c:invertIfNegative val="0"/>
          <c:dPt>
            <c:idx val="0"/>
            <c:invertIfNegative val="0"/>
            <c:bubble3D val="0"/>
            <c:spPr>
              <a:pattFill prst="wdDnDiag">
                <a:fgClr>
                  <a:schemeClr val="accent4">
                    <a:lumMod val="60000"/>
                    <a:lumOff val="4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3DBF-4604-BB63-3B56BDE53BDA}"/>
              </c:ext>
            </c:extLst>
          </c:dPt>
          <c:dPt>
            <c:idx val="3"/>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5-3DBF-4604-BB63-3B56BDE53BDA}"/>
              </c:ext>
            </c:extLst>
          </c:dPt>
          <c:dPt>
            <c:idx val="12"/>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4-3DBF-4604-BB63-3B56BDE53BDA}"/>
              </c:ext>
            </c:extLst>
          </c:dPt>
          <c:dPt>
            <c:idx val="21"/>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3-3DBF-4604-BB63-3B56BDE53BD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'Q50l Fiabilité'!$V$47:$V$68</c:f>
              <c:strCache>
                <c:ptCount val="22"/>
                <c:pt idx="0">
                  <c:v>Guinée</c:v>
                </c:pt>
                <c:pt idx="2">
                  <c:v>Rural</c:v>
                </c:pt>
                <c:pt idx="3">
                  <c:v>Urbain</c:v>
                </c:pt>
                <c:pt idx="5">
                  <c:v>Labé</c:v>
                </c:pt>
                <c:pt idx="6">
                  <c:v>N'zérékoré</c:v>
                </c:pt>
                <c:pt idx="7">
                  <c:v>Kankan</c:v>
                </c:pt>
                <c:pt idx="8">
                  <c:v>Faranah</c:v>
                </c:pt>
                <c:pt idx="9">
                  <c:v>Boké</c:v>
                </c:pt>
                <c:pt idx="10">
                  <c:v>Mamou</c:v>
                </c:pt>
                <c:pt idx="11">
                  <c:v>Kindia</c:v>
                </c:pt>
                <c:pt idx="12">
                  <c:v>Conakry</c:v>
                </c:pt>
                <c:pt idx="14">
                  <c:v>Très pauvres</c:v>
                </c:pt>
                <c:pt idx="15">
                  <c:v>Pauvres</c:v>
                </c:pt>
                <c:pt idx="16">
                  <c:v>Pauvreté vécue basse/nulle</c:v>
                </c:pt>
                <c:pt idx="18">
                  <c:v>Pas d'instruction formelle</c:v>
                </c:pt>
                <c:pt idx="19">
                  <c:v>Primaire</c:v>
                </c:pt>
                <c:pt idx="20">
                  <c:v>Secondaire</c:v>
                </c:pt>
                <c:pt idx="21">
                  <c:v>Post-secondaire</c:v>
                </c:pt>
              </c:strCache>
            </c:strRef>
          </c:cat>
          <c:val>
            <c:numRef>
              <c:f>'Q50l Fiabilité'!$W$47:$W$68</c:f>
              <c:numCache>
                <c:formatCode>General</c:formatCode>
                <c:ptCount val="22"/>
                <c:pt idx="0" formatCode="0%">
                  <c:v>0.17406350730775266</c:v>
                </c:pt>
                <c:pt idx="2" formatCode="0%">
                  <c:v>5.4333764553686936E-2</c:v>
                </c:pt>
                <c:pt idx="3" formatCode="0%">
                  <c:v>0.3925233644859813</c:v>
                </c:pt>
                <c:pt idx="5" formatCode="0%">
                  <c:v>4.4247787610619468E-2</c:v>
                </c:pt>
                <c:pt idx="6" formatCode="0%">
                  <c:v>5.5555555555555559E-2</c:v>
                </c:pt>
                <c:pt idx="7" formatCode="0%">
                  <c:v>6.726457399103139E-2</c:v>
                </c:pt>
                <c:pt idx="8" formatCode="0%">
                  <c:v>8.4112149532710276E-2</c:v>
                </c:pt>
                <c:pt idx="9" formatCode="0%">
                  <c:v>0.12195121951219513</c:v>
                </c:pt>
                <c:pt idx="10" formatCode="0%">
                  <c:v>0.19047619047619049</c:v>
                </c:pt>
                <c:pt idx="11" formatCode="0%">
                  <c:v>0.22033898305084748</c:v>
                </c:pt>
                <c:pt idx="12" formatCode="0%">
                  <c:v>0.51851851851851849</c:v>
                </c:pt>
                <c:pt idx="14" formatCode="0%">
                  <c:v>0.14495412844036695</c:v>
                </c:pt>
                <c:pt idx="15" formatCode="0%">
                  <c:v>0.189873417721519</c:v>
                </c:pt>
                <c:pt idx="16" formatCode="0%">
                  <c:v>0.21787709497206706</c:v>
                </c:pt>
                <c:pt idx="18" formatCode="0%">
                  <c:v>9.4926350245499183E-2</c:v>
                </c:pt>
                <c:pt idx="19" formatCode="0%">
                  <c:v>0.19459459459459461</c:v>
                </c:pt>
                <c:pt idx="20" formatCode="0%">
                  <c:v>0.24050632911392406</c:v>
                </c:pt>
                <c:pt idx="21" formatCode="0%">
                  <c:v>0.34523809523809523</c:v>
                </c:pt>
              </c:numCache>
            </c:numRef>
          </c:val>
          <c:extLst xmlns:c16r2="http://schemas.microsoft.com/office/drawing/2015/06/chart">
            <c:ext xmlns:c16="http://schemas.microsoft.com/office/drawing/2014/chart" uri="{C3380CC4-5D6E-409C-BE32-E72D297353CC}">
              <c16:uniqueId val="{00000002-3DBF-4604-BB63-3B56BDE53BDA}"/>
            </c:ext>
          </c:extLst>
        </c:ser>
        <c:dLbls>
          <c:showLegendKey val="0"/>
          <c:showVal val="0"/>
          <c:showCatName val="0"/>
          <c:showSerName val="0"/>
          <c:showPercent val="0"/>
          <c:showBubbleSize val="0"/>
        </c:dLbls>
        <c:gapWidth val="28"/>
        <c:axId val="1354456752"/>
        <c:axId val="1354456208"/>
      </c:barChart>
      <c:catAx>
        <c:axId val="135445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56208"/>
        <c:crosses val="autoZero"/>
        <c:auto val="1"/>
        <c:lblAlgn val="ctr"/>
        <c:lblOffset val="100"/>
        <c:noMultiLvlLbl val="0"/>
      </c:catAx>
      <c:valAx>
        <c:axId val="135445620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56752"/>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'Q94a Raccord res'!$W$5</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DA1-4E2D-902F-8EA817D4019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DA1-4E2D-902F-8EA817D4019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'Q94a Raccord res'!$V$6:$V$7</c:f>
              <c:strCache>
                <c:ptCount val="2"/>
                <c:pt idx="0">
                  <c:v>Non</c:v>
                </c:pt>
                <c:pt idx="1">
                  <c:v>Oui</c:v>
                </c:pt>
              </c:strCache>
            </c:strRef>
          </c:cat>
          <c:val>
            <c:numRef>
              <c:f>'Q94a Raccord res'!$W$6:$W$7</c:f>
              <c:numCache>
                <c:formatCode>0%</c:formatCode>
                <c:ptCount val="2"/>
                <c:pt idx="0">
                  <c:v>0.66750278850623401</c:v>
                </c:pt>
                <c:pt idx="1">
                  <c:v>0.33249721149376599</c:v>
                </c:pt>
              </c:numCache>
            </c:numRef>
          </c:val>
          <c:extLst xmlns:c16r2="http://schemas.microsoft.com/office/drawing/2015/06/chart">
            <c:ext xmlns:c16="http://schemas.microsoft.com/office/drawing/2014/chart" uri="{C3380CC4-5D6E-409C-BE32-E72D297353CC}">
              <c16:uniqueId val="{00000004-7DA1-4E2D-902F-8EA817D4019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'Q94a Raccord res'!$W$28</c:f>
              <c:strCache>
                <c:ptCount val="1"/>
                <c:pt idx="0">
                  <c:v>Oui</c:v>
                </c:pt>
              </c:strCache>
            </c:strRef>
          </c:tx>
          <c:spPr>
            <a:solidFill>
              <a:schemeClr val="accent3"/>
            </a:solidFill>
            <a:ln>
              <a:noFill/>
            </a:ln>
            <a:effectLst/>
          </c:spPr>
          <c:invertIfNegative val="0"/>
          <c:dPt>
            <c:idx val="0"/>
            <c:invertIfNegative val="0"/>
            <c:bubble3D val="0"/>
            <c:spPr>
              <a:pattFill prst="dkUpDiag">
                <a:fgClr>
                  <a:schemeClr val="tx1"/>
                </a:fgClr>
                <a:bgClr>
                  <a:schemeClr val="bg1"/>
                </a:bgClr>
              </a:pattFill>
              <a:ln>
                <a:noFill/>
              </a:ln>
              <a:effectLst/>
            </c:spPr>
            <c:extLst xmlns:c16r2="http://schemas.microsoft.com/office/drawing/2015/06/chart">
              <c:ext xmlns:c16="http://schemas.microsoft.com/office/drawing/2014/chart" uri="{C3380CC4-5D6E-409C-BE32-E72D297353CC}">
                <c16:uniqueId val="{00000001-2F8A-411D-A9C0-3B43F1E9DD78}"/>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2F8A-411D-A9C0-3B43F1E9DD78}"/>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2F8A-411D-A9C0-3B43F1E9DD78}"/>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7-2F8A-411D-A9C0-3B43F1E9DD78}"/>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9-2F8A-411D-A9C0-3B43F1E9DD78}"/>
              </c:ext>
            </c:extLst>
          </c:dPt>
          <c:dPt>
            <c:idx val="1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F8A-411D-A9C0-3B43F1E9DD78}"/>
              </c:ext>
            </c:extLst>
          </c:dPt>
          <c:dPt>
            <c:idx val="1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D-2F8A-411D-A9C0-3B43F1E9DD78}"/>
              </c:ext>
            </c:extLst>
          </c:dPt>
          <c:dPt>
            <c:idx val="2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F-2F8A-411D-A9C0-3B43F1E9DD7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'Q94a Raccord res'!$V$29:$V$45</c:f>
              <c:strCache>
                <c:ptCount val="17"/>
                <c:pt idx="0">
                  <c:v>Guinée</c:v>
                </c:pt>
                <c:pt idx="2">
                  <c:v>Pauvres</c:v>
                </c:pt>
                <c:pt idx="3">
                  <c:v>Très pauvres</c:v>
                </c:pt>
                <c:pt idx="4">
                  <c:v>Pauvreté vécue basse/nulle</c:v>
                </c:pt>
                <c:pt idx="6">
                  <c:v>Faranah</c:v>
                </c:pt>
                <c:pt idx="7">
                  <c:v>Labé</c:v>
                </c:pt>
                <c:pt idx="8">
                  <c:v>N'zérékoré</c:v>
                </c:pt>
                <c:pt idx="9">
                  <c:v>Mamou</c:v>
                </c:pt>
                <c:pt idx="10">
                  <c:v>Kankan</c:v>
                </c:pt>
                <c:pt idx="11">
                  <c:v>Boké</c:v>
                </c:pt>
                <c:pt idx="12">
                  <c:v>Kindia</c:v>
                </c:pt>
                <c:pt idx="13">
                  <c:v>Conakry</c:v>
                </c:pt>
                <c:pt idx="15">
                  <c:v>Rural</c:v>
                </c:pt>
                <c:pt idx="16">
                  <c:v>Urbain</c:v>
                </c:pt>
              </c:strCache>
            </c:strRef>
          </c:cat>
          <c:val>
            <c:numRef>
              <c:f>'Q94a Raccord res'!$W$29:$W$45</c:f>
              <c:numCache>
                <c:formatCode>General</c:formatCode>
                <c:ptCount val="17"/>
                <c:pt idx="0" formatCode="0%">
                  <c:v>0.33249721149376599</c:v>
                </c:pt>
                <c:pt idx="2" formatCode="####%">
                  <c:v>0.31434599156118143</c:v>
                </c:pt>
                <c:pt idx="3" formatCode="####%">
                  <c:v>0.32293577981651372</c:v>
                </c:pt>
                <c:pt idx="4" formatCode="####%">
                  <c:v>0.40782122905027934</c:v>
                </c:pt>
                <c:pt idx="6" formatCode="0%">
                  <c:v>0.1111111111111111</c:v>
                </c:pt>
                <c:pt idx="7" formatCode="0%">
                  <c:v>0.12280701754385966</c:v>
                </c:pt>
                <c:pt idx="8" formatCode="0%">
                  <c:v>0.15</c:v>
                </c:pt>
                <c:pt idx="9" formatCode="0%">
                  <c:v>0.15662650602409639</c:v>
                </c:pt>
                <c:pt idx="10" formatCode="0%">
                  <c:v>0.20982142857142858</c:v>
                </c:pt>
                <c:pt idx="11" formatCode="0%">
                  <c:v>0.2113821138211382</c:v>
                </c:pt>
                <c:pt idx="12" formatCode="0%">
                  <c:v>0.40449438202247195</c:v>
                </c:pt>
                <c:pt idx="13" formatCode="0%">
                  <c:v>0.98947368421052628</c:v>
                </c:pt>
                <c:pt idx="15" formatCode="###0%">
                  <c:v>3.2341526520051747E-2</c:v>
                </c:pt>
                <c:pt idx="16" formatCode="###0%">
                  <c:v>0.87587822014051531</c:v>
                </c:pt>
              </c:numCache>
            </c:numRef>
          </c:val>
          <c:extLst xmlns:c16r2="http://schemas.microsoft.com/office/drawing/2015/06/chart">
            <c:ext xmlns:c16="http://schemas.microsoft.com/office/drawing/2014/chart" uri="{C3380CC4-5D6E-409C-BE32-E72D297353CC}">
              <c16:uniqueId val="{00000010-2F8A-411D-A9C0-3B43F1E9DD78}"/>
            </c:ext>
          </c:extLst>
        </c:ser>
        <c:dLbls>
          <c:showLegendKey val="0"/>
          <c:showVal val="0"/>
          <c:showCatName val="0"/>
          <c:showSerName val="0"/>
          <c:showPercent val="0"/>
          <c:showBubbleSize val="0"/>
        </c:dLbls>
        <c:gapWidth val="80"/>
        <c:axId val="1437817392"/>
        <c:axId val="1437818480"/>
      </c:barChart>
      <c:catAx>
        <c:axId val="143781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8480"/>
        <c:crosses val="autoZero"/>
        <c:auto val="1"/>
        <c:lblAlgn val="ctr"/>
        <c:lblOffset val="100"/>
        <c:noMultiLvlLbl val="0"/>
      </c:catAx>
      <c:valAx>
        <c:axId val="143781848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73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'Q94b Fréquence'!$V$18:$V$22</c:f>
              <c:strCache>
                <c:ptCount val="5"/>
                <c:pt idx="0">
                  <c:v>Non raccordés au réseau électrique </c:v>
                </c:pt>
                <c:pt idx="1">
                  <c:v>Parfois</c:v>
                </c:pt>
                <c:pt idx="2">
                  <c:v>Environ la moitié du temps</c:v>
                </c:pt>
                <c:pt idx="3">
                  <c:v>La plupart du temps</c:v>
                </c:pt>
                <c:pt idx="4">
                  <c:v>Tout le temps</c:v>
                </c:pt>
              </c:strCache>
            </c:strRef>
          </c:cat>
          <c:val>
            <c:numRef>
              <c:f>'Q94b Fréquence'!$W$18:$W$22</c:f>
              <c:numCache>
                <c:formatCode>0%</c:formatCode>
                <c:ptCount val="5"/>
                <c:pt idx="0">
                  <c:v>0.67</c:v>
                </c:pt>
                <c:pt idx="1">
                  <c:v>7.0000000000000007E-2</c:v>
                </c:pt>
                <c:pt idx="2">
                  <c:v>5.5118307441723025E-2</c:v>
                </c:pt>
                <c:pt idx="3">
                  <c:v>0.10771830009907905</c:v>
                </c:pt>
                <c:pt idx="4">
                  <c:v>0.10018562992694396</c:v>
                </c:pt>
              </c:numCache>
            </c:numRef>
          </c:val>
          <c:extLst xmlns:c16r2="http://schemas.microsoft.com/office/drawing/2015/06/chart">
            <c:ext xmlns:c16="http://schemas.microsoft.com/office/drawing/2014/chart" uri="{C3380CC4-5D6E-409C-BE32-E72D297353CC}">
              <c16:uniqueId val="{00000000-446C-408D-97B0-1D66380BC616}"/>
            </c:ext>
          </c:extLst>
        </c:ser>
        <c:dLbls>
          <c:showLegendKey val="0"/>
          <c:showVal val="0"/>
          <c:showCatName val="0"/>
          <c:showSerName val="0"/>
          <c:showPercent val="0"/>
          <c:showBubbleSize val="0"/>
        </c:dLbls>
        <c:gapWidth val="82"/>
        <c:axId val="1437813584"/>
        <c:axId val="1437805968"/>
      </c:barChart>
      <c:catAx>
        <c:axId val="143781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05968"/>
        <c:crosses val="autoZero"/>
        <c:auto val="1"/>
        <c:lblAlgn val="ctr"/>
        <c:lblOffset val="100"/>
        <c:noMultiLvlLbl val="0"/>
      </c:catAx>
      <c:valAx>
        <c:axId val="143780596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3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'Q94c Autr sourc'!$W$7</c:f>
              <c:strCache>
                <c:ptCount val="1"/>
                <c:pt idx="0">
                  <c:v>%</c:v>
                </c:pt>
              </c:strCache>
            </c:strRef>
          </c:tx>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E03C-446F-8A99-BF1290ADBDBF}"/>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E03C-446F-8A99-BF1290ADBDBF}"/>
              </c:ext>
            </c:extLst>
          </c:dPt>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3C-446F-8A99-BF1290ADBDBF}"/>
                </c:ext>
                <c:ext xmlns:c15="http://schemas.microsoft.com/office/drawing/2012/chart" uri="{CE6537A1-D6FC-4f65-9D91-7224C49458BB}">
                  <c15:layout/>
                </c:ext>
              </c:extLst>
            </c:dLbl>
            <c:dLbl>
              <c:idx val="1"/>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3C-446F-8A99-BF1290ADBDBF}"/>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'Q94c Autr sourc'!$V$8:$V$9</c:f>
              <c:strCache>
                <c:ptCount val="2"/>
                <c:pt idx="0">
                  <c:v>Non</c:v>
                </c:pt>
                <c:pt idx="1">
                  <c:v>Oui</c:v>
                </c:pt>
              </c:strCache>
            </c:strRef>
          </c:cat>
          <c:val>
            <c:numRef>
              <c:f>'Q94c Autr sourc'!$W$8:$W$9</c:f>
              <c:numCache>
                <c:formatCode>0%</c:formatCode>
                <c:ptCount val="2"/>
                <c:pt idx="0">
                  <c:v>0.65391697284501604</c:v>
                </c:pt>
                <c:pt idx="1">
                  <c:v>0.34608302715498401</c:v>
                </c:pt>
              </c:numCache>
            </c:numRef>
          </c:val>
          <c:extLst xmlns:c16r2="http://schemas.microsoft.com/office/drawing/2015/06/chart">
            <c:ext xmlns:c16="http://schemas.microsoft.com/office/drawing/2014/chart" uri="{C3380CC4-5D6E-409C-BE32-E72D297353CC}">
              <c16:uniqueId val="{00000004-E03C-446F-8A99-BF1290ADBDB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38006438925351E-2"/>
          <c:y val="1.6054193836537958E-2"/>
          <c:w val="0.70291741530640184"/>
          <c:h val="0.93034189140938872"/>
        </c:manualLayout>
      </c:layout>
      <c:lineChart>
        <c:grouping val="standard"/>
        <c:varyColors val="0"/>
        <c:ser>
          <c:idx val="0"/>
          <c:order val="0"/>
          <c:tx>
            <c:strRef>
              <c:f>'Q7b_Manque Eau'!$AB$5</c:f>
              <c:strCache>
                <c:ptCount val="1"/>
                <c:pt idx="0">
                  <c:v>Plusieurs fois/Toujours</c:v>
                </c:pt>
              </c:strCache>
            </c:strRef>
          </c:tx>
          <c:spPr>
            <a:ln w="28575" cap="rnd">
              <a:solidFill>
                <a:srgbClr val="0070C0"/>
              </a:solidFill>
              <a:round/>
            </a:ln>
            <a:effectLst/>
          </c:spPr>
          <c:marker>
            <c:symbol val="none"/>
          </c:marker>
          <c:dLbls>
            <c:dLbl>
              <c:idx val="0"/>
              <c:layout>
                <c:manualLayout>
                  <c:x val="-6.9095917039068103E-2"/>
                  <c:y val="9.481522260343074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9F7-4CAB-BAEB-2DB522703BC0}"/>
                </c:ext>
                <c:ext xmlns:c15="http://schemas.microsoft.com/office/drawing/2012/chart" uri="{CE6537A1-D6FC-4f65-9D91-7224C49458BB}">
                  <c15:layout/>
                </c:ext>
              </c:extLst>
            </c:dLbl>
            <c:dLbl>
              <c:idx val="1"/>
              <c:layout>
                <c:manualLayout>
                  <c:x val="-2.9755671594143423E-2"/>
                  <c:y val="1.81036908489818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728-4B51-B373-27CB51E313DB}"/>
                </c:ext>
                <c:ext xmlns:c15="http://schemas.microsoft.com/office/drawing/2012/chart" uri="{CE6537A1-D6FC-4f65-9D91-7224C49458BB}">
                  <c15:layout/>
                </c:ext>
              </c:extLst>
            </c:dLbl>
            <c:dLbl>
              <c:idx val="2"/>
              <c:layout>
                <c:manualLayout>
                  <c:x val="-3.1099588337219583E-2"/>
                  <c:y val="-1.7884232418790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28-4B51-B373-27CB51E313D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'Q7b_Manque Eau'!$AA$6:$AA$9</c:f>
              <c:numCache>
                <c:formatCode>General</c:formatCode>
                <c:ptCount val="4"/>
                <c:pt idx="0">
                  <c:v>2013</c:v>
                </c:pt>
                <c:pt idx="1">
                  <c:v>2015</c:v>
                </c:pt>
                <c:pt idx="2">
                  <c:v>2017</c:v>
                </c:pt>
                <c:pt idx="3">
                  <c:v>2019</c:v>
                </c:pt>
              </c:numCache>
            </c:numRef>
          </c:cat>
          <c:val>
            <c:numRef>
              <c:f>'Q7b_Manque Eau'!$AB$6:$AB$9</c:f>
              <c:numCache>
                <c:formatCode>0%</c:formatCode>
                <c:ptCount val="4"/>
                <c:pt idx="0">
                  <c:v>0.33</c:v>
                </c:pt>
                <c:pt idx="1">
                  <c:v>0.38</c:v>
                </c:pt>
                <c:pt idx="2">
                  <c:v>0.5</c:v>
                </c:pt>
                <c:pt idx="3">
                  <c:v>0.41</c:v>
                </c:pt>
              </c:numCache>
            </c:numRef>
          </c:val>
          <c:smooth val="0"/>
          <c:extLst xmlns:c16r2="http://schemas.microsoft.com/office/drawing/2015/06/chart">
            <c:ext xmlns:c16="http://schemas.microsoft.com/office/drawing/2014/chart" uri="{C3380CC4-5D6E-409C-BE32-E72D297353CC}">
              <c16:uniqueId val="{00000002-9728-4B51-B373-27CB51E313DB}"/>
            </c:ext>
          </c:extLst>
        </c:ser>
        <c:ser>
          <c:idx val="1"/>
          <c:order val="1"/>
          <c:tx>
            <c:strRef>
              <c:f>'Q7b_Manque Eau'!$AC$5</c:f>
              <c:strCache>
                <c:ptCount val="1"/>
                <c:pt idx="0">
                  <c:v>Juste une ou deux fois/Quelques fois</c:v>
                </c:pt>
              </c:strCache>
            </c:strRef>
          </c:tx>
          <c:spPr>
            <a:ln w="28575" cap="rnd">
              <a:solidFill>
                <a:schemeClr val="accent2"/>
              </a:solidFill>
              <a:round/>
            </a:ln>
            <a:effectLst/>
          </c:spPr>
          <c:marker>
            <c:symbol val="none"/>
          </c:marker>
          <c:dLbls>
            <c:dLbl>
              <c:idx val="0"/>
              <c:layout>
                <c:manualLayout>
                  <c:x val="-5.8024130765143886E-2"/>
                  <c:y val="2.05791981929138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9F7-4CAB-BAEB-2DB522703BC0}"/>
                </c:ext>
                <c:ext xmlns:c15="http://schemas.microsoft.com/office/drawing/2012/chart" uri="{CE6537A1-D6FC-4f65-9D91-7224C49458BB}">
                  <c15:layout/>
                </c:ext>
              </c:extLst>
            </c:dLbl>
            <c:dLbl>
              <c:idx val="1"/>
              <c:layout>
                <c:manualLayout>
                  <c:x val="-3.4298874463877707E-2"/>
                  <c:y val="3.72257120917699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9F7-4CAB-BAEB-2DB522703BC0}"/>
                </c:ext>
                <c:ext xmlns:c15="http://schemas.microsoft.com/office/drawing/2012/chart" uri="{CE6537A1-D6FC-4f65-9D91-7224C49458BB}">
                  <c15:layout/>
                </c:ext>
              </c:extLst>
            </c:dLbl>
            <c:dLbl>
              <c:idx val="2"/>
              <c:layout>
                <c:manualLayout>
                  <c:x val="-3.1099606147139369E-2"/>
                  <c:y val="-2.58992219935024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28-4B51-B373-27CB51E313DB}"/>
                </c:ext>
                <c:ext xmlns:c15="http://schemas.microsoft.com/office/drawing/2012/chart" uri="{CE6537A1-D6FC-4f65-9D91-7224C49458BB}">
                  <c15:layout/>
                </c:ext>
              </c:extLst>
            </c:dLbl>
            <c:dLbl>
              <c:idx val="3"/>
              <c:layout>
                <c:manualLayout>
                  <c:x val="-1.5318669422864887E-2"/>
                  <c:y val="2.33536171760565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9F7-4CAB-BAEB-2DB522703BC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'Q7b_Manque Eau'!$AA$6:$AA$9</c:f>
              <c:numCache>
                <c:formatCode>General</c:formatCode>
                <c:ptCount val="4"/>
                <c:pt idx="0">
                  <c:v>2013</c:v>
                </c:pt>
                <c:pt idx="1">
                  <c:v>2015</c:v>
                </c:pt>
                <c:pt idx="2">
                  <c:v>2017</c:v>
                </c:pt>
                <c:pt idx="3">
                  <c:v>2019</c:v>
                </c:pt>
              </c:numCache>
            </c:numRef>
          </c:cat>
          <c:val>
            <c:numRef>
              <c:f>'Q7b_Manque Eau'!$AC$6:$AC$9</c:f>
              <c:numCache>
                <c:formatCode>0%</c:formatCode>
                <c:ptCount val="4"/>
                <c:pt idx="0">
                  <c:v>0.27</c:v>
                </c:pt>
                <c:pt idx="1">
                  <c:v>0.23</c:v>
                </c:pt>
                <c:pt idx="2">
                  <c:v>0.26</c:v>
                </c:pt>
                <c:pt idx="3">
                  <c:v>0.34</c:v>
                </c:pt>
              </c:numCache>
            </c:numRef>
          </c:val>
          <c:smooth val="0"/>
          <c:extLst xmlns:c16r2="http://schemas.microsoft.com/office/drawing/2015/06/chart">
            <c:ext xmlns:c16="http://schemas.microsoft.com/office/drawing/2014/chart" uri="{C3380CC4-5D6E-409C-BE32-E72D297353CC}">
              <c16:uniqueId val="{00000004-9728-4B51-B373-27CB51E313DB}"/>
            </c:ext>
          </c:extLst>
        </c:ser>
        <c:ser>
          <c:idx val="2"/>
          <c:order val="2"/>
          <c:tx>
            <c:strRef>
              <c:f>'Q7b_Manque Eau'!$AD$5</c:f>
              <c:strCache>
                <c:ptCount val="1"/>
                <c:pt idx="0">
                  <c:v>Jamais</c:v>
                </c:pt>
              </c:strCache>
            </c:strRef>
          </c:tx>
          <c:spPr>
            <a:ln w="28575" cap="rnd">
              <a:solidFill>
                <a:schemeClr val="accent3"/>
              </a:solidFill>
              <a:round/>
            </a:ln>
            <a:effectLst/>
          </c:spPr>
          <c:marker>
            <c:symbol val="none"/>
          </c:marker>
          <c:dLbls>
            <c:dLbl>
              <c:idx val="1"/>
              <c:layout>
                <c:manualLayout>
                  <c:x val="-3.4175975408782304E-2"/>
                  <c:y val="-2.25404812078759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28-4B51-B373-27CB51E313DB}"/>
                </c:ext>
                <c:ext xmlns:c15="http://schemas.microsoft.com/office/drawing/2012/chart" uri="{CE6537A1-D6FC-4f65-9D91-7224C49458BB}">
                  <c15:layout/>
                </c:ext>
              </c:extLst>
            </c:dLbl>
            <c:dLbl>
              <c:idx val="2"/>
              <c:layout>
                <c:manualLayout>
                  <c:x val="-4.4704064328047577E-2"/>
                  <c:y val="2.27029021747750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728-4B51-B373-27CB51E313DB}"/>
                </c:ext>
                <c:ext xmlns:c15="http://schemas.microsoft.com/office/drawing/2012/chart" uri="{CE6537A1-D6FC-4f65-9D91-7224C49458BB}">
                  <c15:layout/>
                </c:ext>
              </c:extLst>
            </c:dLbl>
            <c:dLbl>
              <c:idx val="3"/>
              <c:layout>
                <c:manualLayout>
                  <c:x val="-3.1135506957042217E-2"/>
                  <c:y val="5.10978070074832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9F7-4CAB-BAEB-2DB522703BC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'Q7b_Manque Eau'!$AA$6:$AA$9</c:f>
              <c:numCache>
                <c:formatCode>General</c:formatCode>
                <c:ptCount val="4"/>
                <c:pt idx="0">
                  <c:v>2013</c:v>
                </c:pt>
                <c:pt idx="1">
                  <c:v>2015</c:v>
                </c:pt>
                <c:pt idx="2">
                  <c:v>2017</c:v>
                </c:pt>
                <c:pt idx="3">
                  <c:v>2019</c:v>
                </c:pt>
              </c:numCache>
            </c:numRef>
          </c:cat>
          <c:val>
            <c:numRef>
              <c:f>'Q7b_Manque Eau'!$AD$6:$AD$9</c:f>
              <c:numCache>
                <c:formatCode>0%</c:formatCode>
                <c:ptCount val="4"/>
                <c:pt idx="0">
                  <c:v>0.4</c:v>
                </c:pt>
                <c:pt idx="1">
                  <c:v>0.39</c:v>
                </c:pt>
                <c:pt idx="2">
                  <c:v>0.23</c:v>
                </c:pt>
                <c:pt idx="3">
                  <c:v>0.25</c:v>
                </c:pt>
              </c:numCache>
            </c:numRef>
          </c:val>
          <c:smooth val="0"/>
          <c:extLst xmlns:c16r2="http://schemas.microsoft.com/office/drawing/2015/06/chart">
            <c:ext xmlns:c16="http://schemas.microsoft.com/office/drawing/2014/chart" uri="{C3380CC4-5D6E-409C-BE32-E72D297353CC}">
              <c16:uniqueId val="{00000007-9728-4B51-B373-27CB51E313DB}"/>
            </c:ext>
          </c:extLst>
        </c:ser>
        <c:dLbls>
          <c:dLblPos val="t"/>
          <c:showLegendKey val="0"/>
          <c:showVal val="1"/>
          <c:showCatName val="0"/>
          <c:showSerName val="0"/>
          <c:showPercent val="0"/>
          <c:showBubbleSize val="0"/>
        </c:dLbls>
        <c:smooth val="0"/>
        <c:axId val="1275891696"/>
        <c:axId val="1275878096"/>
      </c:lineChart>
      <c:catAx>
        <c:axId val="127589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275878096"/>
        <c:crosses val="autoZero"/>
        <c:auto val="1"/>
        <c:lblAlgn val="ctr"/>
        <c:lblOffset val="100"/>
        <c:noMultiLvlLbl val="0"/>
      </c:catAx>
      <c:valAx>
        <c:axId val="127587809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275891696"/>
        <c:crosses val="autoZero"/>
        <c:crossBetween val="between"/>
        <c:majorUnit val="0.2"/>
      </c:valAx>
      <c:spPr>
        <a:noFill/>
        <a:ln>
          <a:noFill/>
        </a:ln>
        <a:effectLst/>
      </c:spPr>
    </c:plotArea>
    <c:legend>
      <c:legendPos val="r"/>
      <c:layout>
        <c:manualLayout>
          <c:xMode val="edge"/>
          <c:yMode val="edge"/>
          <c:x val="0.76281883528872163"/>
          <c:y val="0.24388694196990376"/>
          <c:w val="0.22721556955534225"/>
          <c:h val="0.627271227855166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'Q94c Autr sourc'!$W$27</c:f>
              <c:strCache>
                <c:ptCount val="1"/>
                <c:pt idx="0">
                  <c:v>Oui</c:v>
                </c:pt>
              </c:strCache>
            </c:strRef>
          </c:tx>
          <c:spPr>
            <a:solidFill>
              <a:schemeClr val="accent4">
                <a:lumMod val="40000"/>
                <a:lumOff val="60000"/>
              </a:schemeClr>
            </a:solidFill>
            <a:ln>
              <a:noFill/>
            </a:ln>
            <a:effectLst/>
          </c:spPr>
          <c:invertIfNegative val="0"/>
          <c:dPt>
            <c:idx val="0"/>
            <c:invertIfNegative val="0"/>
            <c:bubble3D val="0"/>
            <c:spPr>
              <a:pattFill prst="dkUpDiag">
                <a:fgClr>
                  <a:schemeClr val="accent4">
                    <a:lumMod val="40000"/>
                    <a:lumOff val="6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91FA-4E5C-BEDE-64836942FDE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'Q94c Autr sourc'!$V$28:$V$44</c:f>
              <c:strCache>
                <c:ptCount val="17"/>
                <c:pt idx="0">
                  <c:v>Guinée</c:v>
                </c:pt>
                <c:pt idx="2">
                  <c:v>Urbain</c:v>
                </c:pt>
                <c:pt idx="3">
                  <c:v>Rural</c:v>
                </c:pt>
                <c:pt idx="5">
                  <c:v>Très pauvres</c:v>
                </c:pt>
                <c:pt idx="6">
                  <c:v>Pauvres</c:v>
                </c:pt>
                <c:pt idx="7">
                  <c:v>Pauvreté vécue basse/nulle</c:v>
                </c:pt>
                <c:pt idx="9">
                  <c:v>Conakry</c:v>
                </c:pt>
                <c:pt idx="10">
                  <c:v>Kindia</c:v>
                </c:pt>
                <c:pt idx="11">
                  <c:v>N'zérékoré</c:v>
                </c:pt>
                <c:pt idx="12">
                  <c:v>Mamou</c:v>
                </c:pt>
                <c:pt idx="13">
                  <c:v>Boké</c:v>
                </c:pt>
                <c:pt idx="14">
                  <c:v>Labé</c:v>
                </c:pt>
                <c:pt idx="15">
                  <c:v>Faranah</c:v>
                </c:pt>
                <c:pt idx="16">
                  <c:v>Kankan</c:v>
                </c:pt>
              </c:strCache>
            </c:strRef>
          </c:cat>
          <c:val>
            <c:numRef>
              <c:f>'Q94c Autr sourc'!$W$28:$W$44</c:f>
              <c:numCache>
                <c:formatCode>General</c:formatCode>
                <c:ptCount val="17"/>
                <c:pt idx="0" formatCode="0%">
                  <c:v>0.34608302715498401</c:v>
                </c:pt>
                <c:pt idx="2" formatCode="###0%">
                  <c:v>0.20374707259953162</c:v>
                </c:pt>
                <c:pt idx="3" formatCode="###0%">
                  <c:v>0.42487046632124353</c:v>
                </c:pt>
                <c:pt idx="5" formatCode="####%">
                  <c:v>0.26972477064220185</c:v>
                </c:pt>
                <c:pt idx="6" formatCode="####%">
                  <c:v>0.34810126582278478</c:v>
                </c:pt>
                <c:pt idx="7" formatCode="####%">
                  <c:v>0.57541899441340782</c:v>
                </c:pt>
                <c:pt idx="9" formatCode="###0%">
                  <c:v>9.4736842105263147E-2</c:v>
                </c:pt>
                <c:pt idx="10" formatCode="###0%">
                  <c:v>0.21910112359550563</c:v>
                </c:pt>
                <c:pt idx="11" formatCode="###0%">
                  <c:v>0.28333333333333333</c:v>
                </c:pt>
                <c:pt idx="12" formatCode="###0%">
                  <c:v>0.35714285714285715</c:v>
                </c:pt>
                <c:pt idx="13" formatCode="###0%">
                  <c:v>0.3983739837398374</c:v>
                </c:pt>
                <c:pt idx="14" formatCode="###0%">
                  <c:v>0.41592920353982299</c:v>
                </c:pt>
                <c:pt idx="15" formatCode="###0%">
                  <c:v>0.49074074074074076</c:v>
                </c:pt>
                <c:pt idx="16" formatCode="###0%">
                  <c:v>0.57142857142857151</c:v>
                </c:pt>
              </c:numCache>
            </c:numRef>
          </c:val>
          <c:extLst xmlns:c16r2="http://schemas.microsoft.com/office/drawing/2015/06/chart">
            <c:ext xmlns:c16="http://schemas.microsoft.com/office/drawing/2014/chart" uri="{C3380CC4-5D6E-409C-BE32-E72D297353CC}">
              <c16:uniqueId val="{00000002-91FA-4E5C-BEDE-64836942FDE0}"/>
            </c:ext>
          </c:extLst>
        </c:ser>
        <c:dLbls>
          <c:showLegendKey val="0"/>
          <c:showVal val="0"/>
          <c:showCatName val="0"/>
          <c:showSerName val="0"/>
          <c:showPercent val="0"/>
          <c:showBubbleSize val="0"/>
        </c:dLbls>
        <c:gapWidth val="20"/>
        <c:axId val="1354454576"/>
        <c:axId val="1354445872"/>
      </c:barChart>
      <c:catAx>
        <c:axId val="1354454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5872"/>
        <c:crosses val="autoZero"/>
        <c:auto val="1"/>
        <c:lblAlgn val="ctr"/>
        <c:lblOffset val="100"/>
        <c:noMultiLvlLbl val="0"/>
      </c:catAx>
      <c:valAx>
        <c:axId val="135444587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5457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dLbl>
              <c:idx val="3"/>
              <c:layout/>
              <c:tx>
                <c:rich>
                  <a:bodyPr/>
                  <a:lstStyle/>
                  <a:p>
                    <a:r>
                      <a:rPr lang="en-US"/>
                      <a:t>&lt;1%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AF6-4C0C-BED8-DB7AB31881C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'Q94d Source'!$V$9:$V$13</c:f>
              <c:strCache>
                <c:ptCount val="5"/>
                <c:pt idx="0">
                  <c:v>Panneaux solaires</c:v>
                </c:pt>
                <c:pt idx="1">
                  <c:v>Groupe électrogène</c:v>
                </c:pt>
                <c:pt idx="2">
                  <c:v>Batteries ou puissance installée</c:v>
                </c:pt>
                <c:pt idx="3">
                  <c:v>Energie hydroélectrique</c:v>
                </c:pt>
                <c:pt idx="4">
                  <c:v>Une autre source</c:v>
                </c:pt>
              </c:strCache>
            </c:strRef>
          </c:cat>
          <c:val>
            <c:numRef>
              <c:f>'Q94d Source'!$W$9:$W$13</c:f>
              <c:numCache>
                <c:formatCode>0%</c:formatCode>
                <c:ptCount val="5"/>
                <c:pt idx="0">
                  <c:v>0.16390036852967235</c:v>
                </c:pt>
                <c:pt idx="1">
                  <c:v>0.11973743660344403</c:v>
                </c:pt>
                <c:pt idx="2">
                  <c:v>1.3000815564277825E-2</c:v>
                </c:pt>
                <c:pt idx="3">
                  <c:v>2.895410760754879E-3</c:v>
                </c:pt>
                <c:pt idx="4">
                  <c:v>4.6548995696834634E-2</c:v>
                </c:pt>
              </c:numCache>
            </c:numRef>
          </c:val>
          <c:extLst xmlns:c16r2="http://schemas.microsoft.com/office/drawing/2015/06/chart">
            <c:ext xmlns:c16="http://schemas.microsoft.com/office/drawing/2014/chart" uri="{C3380CC4-5D6E-409C-BE32-E72D297353CC}">
              <c16:uniqueId val="{00000001-AAF6-4C0C-BED8-DB7AB31881C1}"/>
            </c:ext>
          </c:extLst>
        </c:ser>
        <c:dLbls>
          <c:showLegendKey val="0"/>
          <c:showVal val="0"/>
          <c:showCatName val="0"/>
          <c:showSerName val="0"/>
          <c:showPercent val="0"/>
          <c:showBubbleSize val="0"/>
        </c:dLbls>
        <c:gapWidth val="79"/>
        <c:overlap val="-27"/>
        <c:axId val="1437817936"/>
        <c:axId val="1437808144"/>
      </c:barChart>
      <c:catAx>
        <c:axId val="143781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08144"/>
        <c:crosses val="autoZero"/>
        <c:auto val="1"/>
        <c:lblAlgn val="ctr"/>
        <c:lblOffset val="100"/>
        <c:noMultiLvlLbl val="0"/>
      </c:catAx>
      <c:valAx>
        <c:axId val="1437808144"/>
        <c:scaling>
          <c:orientation val="minMax"/>
          <c:max val="0.60000000000000009"/>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43781793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'Q94e Sourc ménage'!$W$6</c:f>
              <c:strCache>
                <c:ptCount val="1"/>
                <c:pt idx="0">
                  <c:v>%</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'Q94e Sourc ménage'!$V$7:$V$9</c:f>
              <c:strCache>
                <c:ptCount val="3"/>
                <c:pt idx="0">
                  <c:v>Propriété du ménage</c:v>
                </c:pt>
                <c:pt idx="1">
                  <c:v>Propriété extérieure au ménage</c:v>
                </c:pt>
                <c:pt idx="2">
                  <c:v>Electricité à la fois de sources intérieure et extérieure au ménage</c:v>
                </c:pt>
              </c:strCache>
            </c:strRef>
          </c:cat>
          <c:val>
            <c:numRef>
              <c:f>'Q94e Sourc ménage'!$W$7:$W$9</c:f>
              <c:numCache>
                <c:formatCode>0%</c:formatCode>
                <c:ptCount val="3"/>
                <c:pt idx="0">
                  <c:v>0.71426585817732824</c:v>
                </c:pt>
                <c:pt idx="1">
                  <c:v>0.27596650344812967</c:v>
                </c:pt>
                <c:pt idx="2">
                  <c:v>9.7676383745419794E-3</c:v>
                </c:pt>
              </c:numCache>
            </c:numRef>
          </c:val>
          <c:extLst xmlns:c16r2="http://schemas.microsoft.com/office/drawing/2015/06/chart">
            <c:ext xmlns:c16="http://schemas.microsoft.com/office/drawing/2014/chart" uri="{C3380CC4-5D6E-409C-BE32-E72D297353CC}">
              <c16:uniqueId val="{00000000-A6AD-4B94-9B2F-88B3D2340DBA}"/>
            </c:ext>
          </c:extLst>
        </c:ser>
        <c:dLbls>
          <c:dLblPos val="outEnd"/>
          <c:showLegendKey val="0"/>
          <c:showVal val="1"/>
          <c:showCatName val="0"/>
          <c:showSerName val="0"/>
          <c:showPercent val="0"/>
          <c:showBubbleSize val="0"/>
        </c:dLbls>
        <c:gapWidth val="80"/>
        <c:overlap val="-27"/>
        <c:axId val="1354444240"/>
        <c:axId val="1354446960"/>
      </c:barChart>
      <c:catAx>
        <c:axId val="135444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6960"/>
        <c:crosses val="autoZero"/>
        <c:auto val="1"/>
        <c:lblAlgn val="ctr"/>
        <c:lblOffset val="100"/>
        <c:noMultiLvlLbl val="0"/>
      </c:catAx>
      <c:valAx>
        <c:axId val="135444696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544442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59348683103483E-2"/>
          <c:y val="3.2585374965297856E-2"/>
          <c:w val="0.68473034070239824"/>
          <c:h val="0.88307315493653038"/>
        </c:manualLayout>
      </c:layout>
      <c:lineChart>
        <c:grouping val="standard"/>
        <c:varyColors val="0"/>
        <c:ser>
          <c:idx val="0"/>
          <c:order val="0"/>
          <c:tx>
            <c:strRef>
              <c:f>'Q50L_Répons Gvmt'!$W$6</c:f>
              <c:strCache>
                <c:ptCount val="1"/>
                <c:pt idx="0">
                  <c:v>Plutôt mal/
Très mal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'Q50L_Répons Gvmt'!$V$7:$V$10</c:f>
              <c:numCache>
                <c:formatCode>General</c:formatCode>
                <c:ptCount val="4"/>
                <c:pt idx="0">
                  <c:v>2013</c:v>
                </c:pt>
                <c:pt idx="1">
                  <c:v>2015</c:v>
                </c:pt>
                <c:pt idx="2">
                  <c:v>2017</c:v>
                </c:pt>
                <c:pt idx="3">
                  <c:v>2019</c:v>
                </c:pt>
              </c:numCache>
            </c:numRef>
          </c:cat>
          <c:val>
            <c:numRef>
              <c:f>'Q50L_Répons Gvmt'!$W$7:$W$10</c:f>
              <c:numCache>
                <c:formatCode>0%</c:formatCode>
                <c:ptCount val="4"/>
                <c:pt idx="0">
                  <c:v>0.67</c:v>
                </c:pt>
                <c:pt idx="1">
                  <c:v>0.72</c:v>
                </c:pt>
                <c:pt idx="2">
                  <c:v>0.82</c:v>
                </c:pt>
                <c:pt idx="3">
                  <c:v>0.85</c:v>
                </c:pt>
              </c:numCache>
            </c:numRef>
          </c:val>
          <c:smooth val="0"/>
          <c:extLst xmlns:c16r2="http://schemas.microsoft.com/office/drawing/2015/06/chart">
            <c:ext xmlns:c16="http://schemas.microsoft.com/office/drawing/2014/chart" uri="{C3380CC4-5D6E-409C-BE32-E72D297353CC}">
              <c16:uniqueId val="{00000000-C4A8-4EDB-97D2-4A14AC024623}"/>
            </c:ext>
          </c:extLst>
        </c:ser>
        <c:ser>
          <c:idx val="1"/>
          <c:order val="1"/>
          <c:tx>
            <c:strRef>
              <c:f>'Q50L_Répons Gvmt'!$X$6</c:f>
              <c:strCache>
                <c:ptCount val="1"/>
                <c:pt idx="0">
                  <c:v>Plutôt bien/
Très bien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'Q50L_Répons Gvmt'!$V$7:$V$10</c:f>
              <c:numCache>
                <c:formatCode>General</c:formatCode>
                <c:ptCount val="4"/>
                <c:pt idx="0">
                  <c:v>2013</c:v>
                </c:pt>
                <c:pt idx="1">
                  <c:v>2015</c:v>
                </c:pt>
                <c:pt idx="2">
                  <c:v>2017</c:v>
                </c:pt>
                <c:pt idx="3">
                  <c:v>2019</c:v>
                </c:pt>
              </c:numCache>
            </c:numRef>
          </c:cat>
          <c:val>
            <c:numRef>
              <c:f>'Q50L_Répons Gvmt'!$X$7:$X$10</c:f>
              <c:numCache>
                <c:formatCode>0%</c:formatCode>
                <c:ptCount val="4"/>
                <c:pt idx="0">
                  <c:v>0.3</c:v>
                </c:pt>
                <c:pt idx="1">
                  <c:v>0.27</c:v>
                </c:pt>
                <c:pt idx="2">
                  <c:v>0.18</c:v>
                </c:pt>
                <c:pt idx="3">
                  <c:v>0.15</c:v>
                </c:pt>
              </c:numCache>
            </c:numRef>
          </c:val>
          <c:smooth val="0"/>
          <c:extLst xmlns:c16r2="http://schemas.microsoft.com/office/drawing/2015/06/chart">
            <c:ext xmlns:c16="http://schemas.microsoft.com/office/drawing/2014/chart" uri="{C3380CC4-5D6E-409C-BE32-E72D297353CC}">
              <c16:uniqueId val="{00000001-C4A8-4EDB-97D2-4A14AC024623}"/>
            </c:ext>
          </c:extLst>
        </c:ser>
        <c:dLbls>
          <c:dLblPos val="t"/>
          <c:showLegendKey val="0"/>
          <c:showVal val="1"/>
          <c:showCatName val="0"/>
          <c:showSerName val="0"/>
          <c:showPercent val="0"/>
          <c:showBubbleSize val="0"/>
        </c:dLbls>
        <c:smooth val="0"/>
        <c:axId val="1388530160"/>
        <c:axId val="1388524176"/>
      </c:lineChart>
      <c:catAx>
        <c:axId val="138853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88524176"/>
        <c:crosses val="autoZero"/>
        <c:auto val="1"/>
        <c:lblAlgn val="ctr"/>
        <c:lblOffset val="100"/>
        <c:noMultiLvlLbl val="0"/>
      </c:catAx>
      <c:valAx>
        <c:axId val="13885241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388530160"/>
        <c:crosses val="autoZero"/>
        <c:crossBetween val="between"/>
        <c:majorUnit val="0.2"/>
      </c:valAx>
      <c:spPr>
        <a:noFill/>
        <a:ln>
          <a:noFill/>
        </a:ln>
        <a:effectLst/>
      </c:spPr>
    </c:plotArea>
    <c:legend>
      <c:legendPos val="r"/>
      <c:layout>
        <c:manualLayout>
          <c:xMode val="edge"/>
          <c:yMode val="edge"/>
          <c:x val="0.7448967784456535"/>
          <c:y val="0.29933361625307187"/>
          <c:w val="0.23834033326909759"/>
          <c:h val="0.355713242542439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'Q50L_Répons Gvmt'!$W$70</c:f>
              <c:strCache>
                <c:ptCount val="1"/>
                <c:pt idx="0">
                  <c:v>%</c:v>
                </c:pt>
              </c:strCache>
            </c:strRef>
          </c:tx>
          <c:spPr>
            <a:solidFill>
              <a:srgbClr val="B4292D"/>
            </a:solidFill>
            <a:ln>
              <a:noFill/>
            </a:ln>
            <a:effectLst/>
          </c:spPr>
          <c:invertIfNegative val="0"/>
          <c:dPt>
            <c:idx val="0"/>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F-4B47-4AA3-8842-58AB9A5DEF10}"/>
              </c:ext>
            </c:extLst>
          </c:dPt>
          <c:dPt>
            <c:idx val="1"/>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E-4B47-4AA3-8842-58AB9A5DEF10}"/>
              </c:ext>
            </c:extLst>
          </c:dPt>
          <c:dPt>
            <c:idx val="2"/>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D-4B47-4AA3-8842-58AB9A5DEF10}"/>
              </c:ext>
            </c:extLst>
          </c:dPt>
          <c:dPt>
            <c:idx val="3"/>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C-4B47-4AA3-8842-58AB9A5DEF10}"/>
              </c:ext>
            </c:extLst>
          </c:dPt>
          <c:dPt>
            <c:idx val="4"/>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B-4B47-4AA3-8842-58AB9A5DEF10}"/>
              </c:ext>
            </c:extLst>
          </c:dPt>
          <c:dPt>
            <c:idx val="5"/>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A-4B47-4AA3-8842-58AB9A5DEF10}"/>
              </c:ext>
            </c:extLst>
          </c:dPt>
          <c:dPt>
            <c:idx val="6"/>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9-4B47-4AA3-8842-58AB9A5DEF10}"/>
              </c:ext>
            </c:extLst>
          </c:dPt>
          <c:dPt>
            <c:idx val="7"/>
            <c:invertIfNegative val="0"/>
            <c:bubble3D val="0"/>
            <c:spPr>
              <a:solidFill>
                <a:srgbClr val="83277A">
                  <a:lumMod val="60000"/>
                  <a:lumOff val="40000"/>
                </a:srgbClr>
              </a:solidFill>
              <a:ln>
                <a:noFill/>
              </a:ln>
              <a:effectLst/>
            </c:spPr>
            <c:extLst xmlns:c16r2="http://schemas.microsoft.com/office/drawing/2015/06/chart">
              <c:ext xmlns:c16="http://schemas.microsoft.com/office/drawing/2014/chart" uri="{C3380CC4-5D6E-409C-BE32-E72D297353CC}">
                <c16:uniqueId val="{00000008-4B47-4AA3-8842-58AB9A5DEF10}"/>
              </c:ext>
            </c:extLst>
          </c:dPt>
          <c:dPt>
            <c:idx val="17"/>
            <c:invertIfNegative val="0"/>
            <c:bubble3D val="0"/>
            <c:spPr>
              <a:solidFill>
                <a:srgbClr val="FFAA00">
                  <a:lumMod val="40000"/>
                  <a:lumOff val="60000"/>
                </a:srgbClr>
              </a:solidFill>
              <a:ln>
                <a:noFill/>
              </a:ln>
              <a:effectLst/>
            </c:spPr>
            <c:extLst xmlns:c16r2="http://schemas.microsoft.com/office/drawing/2015/06/chart">
              <c:ext xmlns:c16="http://schemas.microsoft.com/office/drawing/2014/chart" uri="{C3380CC4-5D6E-409C-BE32-E72D297353CC}">
                <c16:uniqueId val="{00000006-4B47-4AA3-8842-58AB9A5DEF10}"/>
              </c:ext>
            </c:extLst>
          </c:dPt>
          <c:dPt>
            <c:idx val="18"/>
            <c:invertIfNegative val="0"/>
            <c:bubble3D val="0"/>
            <c:spPr>
              <a:solidFill>
                <a:srgbClr val="FFAA00">
                  <a:lumMod val="60000"/>
                  <a:lumOff val="40000"/>
                </a:srgbClr>
              </a:solidFill>
              <a:ln>
                <a:noFill/>
              </a:ln>
              <a:effectLst/>
            </c:spPr>
            <c:extLst xmlns:c16r2="http://schemas.microsoft.com/office/drawing/2015/06/chart">
              <c:ext xmlns:c16="http://schemas.microsoft.com/office/drawing/2014/chart" uri="{C3380CC4-5D6E-409C-BE32-E72D297353CC}">
                <c16:uniqueId val="{00000005-4B47-4AA3-8842-58AB9A5DEF10}"/>
              </c:ext>
            </c:extLst>
          </c:dPt>
          <c:dPt>
            <c:idx val="19"/>
            <c:invertIfNegative val="0"/>
            <c:bubble3D val="0"/>
            <c:spPr>
              <a:solidFill>
                <a:srgbClr val="FFAA00">
                  <a:lumMod val="75000"/>
                </a:srgbClr>
              </a:solidFill>
              <a:ln>
                <a:noFill/>
              </a:ln>
              <a:effectLst/>
            </c:spPr>
            <c:extLst xmlns:c16r2="http://schemas.microsoft.com/office/drawing/2015/06/chart">
              <c:ext xmlns:c16="http://schemas.microsoft.com/office/drawing/2014/chart" uri="{C3380CC4-5D6E-409C-BE32-E72D297353CC}">
                <c16:uniqueId val="{00000004-4B47-4AA3-8842-58AB9A5DEF10}"/>
              </c:ext>
            </c:extLst>
          </c:dPt>
          <c:dPt>
            <c:idx val="20"/>
            <c:invertIfNegative val="0"/>
            <c:bubble3D val="0"/>
            <c:spPr>
              <a:solidFill>
                <a:srgbClr val="B4292D"/>
              </a:solidFill>
              <a:ln>
                <a:noFill/>
              </a:ln>
              <a:effectLst/>
            </c:spPr>
            <c:extLst xmlns:c16r2="http://schemas.microsoft.com/office/drawing/2015/06/chart">
              <c:ext xmlns:c16="http://schemas.microsoft.com/office/drawing/2014/chart" uri="{C3380CC4-5D6E-409C-BE32-E72D297353CC}">
                <c16:uniqueId val="{00000001-B578-4B7F-8A8F-E7D8C50BD755}"/>
              </c:ext>
            </c:extLst>
          </c:dPt>
          <c:dPt>
            <c:idx val="21"/>
            <c:invertIfNegative val="0"/>
            <c:bubble3D val="0"/>
            <c:spPr>
              <a:solidFill>
                <a:srgbClr val="B4292D"/>
              </a:solidFill>
              <a:ln>
                <a:noFill/>
              </a:ln>
              <a:effectLst/>
            </c:spPr>
            <c:extLst xmlns:c16r2="http://schemas.microsoft.com/office/drawing/2015/06/chart">
              <c:ext xmlns:c16="http://schemas.microsoft.com/office/drawing/2014/chart" uri="{C3380CC4-5D6E-409C-BE32-E72D297353CC}">
                <c16:uniqueId val="{00000003-B578-4B7F-8A8F-E7D8C50BD75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'Q50L_Répons Gvmt'!$V$71:$V$91</c:f>
              <c:strCache>
                <c:ptCount val="20"/>
                <c:pt idx="0">
                  <c:v>Mamou</c:v>
                </c:pt>
                <c:pt idx="1">
                  <c:v>N'Zérékoré</c:v>
                </c:pt>
                <c:pt idx="2">
                  <c:v>Faranah</c:v>
                </c:pt>
                <c:pt idx="3">
                  <c:v>Kindia</c:v>
                </c:pt>
                <c:pt idx="4">
                  <c:v>Kankan</c:v>
                </c:pt>
                <c:pt idx="5">
                  <c:v>Boké</c:v>
                </c:pt>
                <c:pt idx="6">
                  <c:v>Labé</c:v>
                </c:pt>
                <c:pt idx="7">
                  <c:v>Conakry</c:v>
                </c:pt>
                <c:pt idx="9">
                  <c:v>18-25 ans</c:v>
                </c:pt>
                <c:pt idx="10">
                  <c:v>26-35 ans</c:v>
                </c:pt>
                <c:pt idx="11">
                  <c:v>36-45 ans</c:v>
                </c:pt>
                <c:pt idx="12">
                  <c:v>46-55 ans</c:v>
                </c:pt>
                <c:pt idx="13">
                  <c:v>56-65 ans</c:v>
                </c:pt>
                <c:pt idx="14">
                  <c:v>66 ans ou plus</c:v>
                </c:pt>
                <c:pt idx="17">
                  <c:v>Pauvreté vécue basse/nulle</c:v>
                </c:pt>
                <c:pt idx="18">
                  <c:v>Pauvreté vécue modérée</c:v>
                </c:pt>
                <c:pt idx="19">
                  <c:v>Pauvreté vécue élevée</c:v>
                </c:pt>
              </c:strCache>
            </c:strRef>
          </c:cat>
          <c:val>
            <c:numRef>
              <c:f>'Q50L_Répons Gvmt'!$W$71:$W$91</c:f>
              <c:numCache>
                <c:formatCode>0%</c:formatCode>
                <c:ptCount val="21"/>
                <c:pt idx="0">
                  <c:v>0.70238095238095233</c:v>
                </c:pt>
                <c:pt idx="1">
                  <c:v>0.75977653631284925</c:v>
                </c:pt>
                <c:pt idx="2">
                  <c:v>0.78504672897196259</c:v>
                </c:pt>
                <c:pt idx="3">
                  <c:v>0.84269662921348321</c:v>
                </c:pt>
                <c:pt idx="4">
                  <c:v>0.875</c:v>
                </c:pt>
                <c:pt idx="5">
                  <c:v>0.89516129032258074</c:v>
                </c:pt>
                <c:pt idx="6">
                  <c:v>0.92035398230088505</c:v>
                </c:pt>
                <c:pt idx="7">
                  <c:v>0.94764397905759157</c:v>
                </c:pt>
                <c:pt idx="9">
                  <c:v>0.89</c:v>
                </c:pt>
                <c:pt idx="10">
                  <c:v>0.87</c:v>
                </c:pt>
                <c:pt idx="11">
                  <c:v>0.86</c:v>
                </c:pt>
                <c:pt idx="12">
                  <c:v>0.84</c:v>
                </c:pt>
                <c:pt idx="13">
                  <c:v>0.74</c:v>
                </c:pt>
                <c:pt idx="14">
                  <c:v>0.82</c:v>
                </c:pt>
                <c:pt idx="17">
                  <c:v>0.72</c:v>
                </c:pt>
                <c:pt idx="18">
                  <c:v>0.81</c:v>
                </c:pt>
                <c:pt idx="19">
                  <c:v>0.92</c:v>
                </c:pt>
              </c:numCache>
            </c:numRef>
          </c:val>
          <c:extLst xmlns:c16r2="http://schemas.microsoft.com/office/drawing/2015/06/chart">
            <c:ext xmlns:c16="http://schemas.microsoft.com/office/drawing/2014/chart" uri="{C3380CC4-5D6E-409C-BE32-E72D297353CC}">
              <c16:uniqueId val="{00000004-B578-4B7F-8A8F-E7D8C50BD755}"/>
            </c:ext>
          </c:extLst>
        </c:ser>
        <c:dLbls>
          <c:dLblPos val="outEnd"/>
          <c:showLegendKey val="0"/>
          <c:showVal val="1"/>
          <c:showCatName val="0"/>
          <c:showSerName val="0"/>
          <c:showPercent val="0"/>
          <c:showBubbleSize val="0"/>
        </c:dLbls>
        <c:gapWidth val="20"/>
        <c:axId val="1388525264"/>
        <c:axId val="1388525808"/>
      </c:barChart>
      <c:catAx>
        <c:axId val="138852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388525808"/>
        <c:crosses val="autoZero"/>
        <c:auto val="1"/>
        <c:lblAlgn val="ctr"/>
        <c:lblOffset val="100"/>
        <c:noMultiLvlLbl val="0"/>
      </c:catAx>
      <c:valAx>
        <c:axId val="138852580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388525264"/>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'Q93a_Sources d''eau'!$M$8</c:f>
              <c:strCache>
                <c:ptCount val="1"/>
                <c:pt idx="0">
                  <c:v>%</c:v>
                </c:pt>
              </c:strCache>
            </c:strRef>
          </c:tx>
          <c:spPr>
            <a:solidFill>
              <a:schemeClr val="accent1"/>
            </a:solidFill>
            <a:ln w="0">
              <a:solidFill>
                <a:schemeClr val="accent2"/>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'Q93a_Sources d''eau'!$L$10:$L$20</c:f>
              <c:strCache>
                <c:ptCount val="11"/>
                <c:pt idx="0">
                  <c:v>Achetée d’un chariot avec un petit réservoir ou tambour</c:v>
                </c:pt>
                <c:pt idx="1">
                  <c:v>Achetée d’une citerne</c:v>
                </c:pt>
                <c:pt idx="2">
                  <c:v>Robinet dans la maison</c:v>
                </c:pt>
                <c:pt idx="3">
                  <c:v>Eau de source protégée</c:v>
                </c:pt>
                <c:pt idx="4">
                  <c:v>Eau de source non protégée</c:v>
                </c:pt>
                <c:pt idx="5">
                  <c:v>Eau de surface (rivière, barrage, lac, étang, ruisseau, canal, canaux d’irrigation)</c:v>
                </c:pt>
                <c:pt idx="6">
                  <c:v>Puits non protégé</c:v>
                </c:pt>
                <c:pt idx="7">
                  <c:v>Robinet dans la cour, dans la parcelle, ou dans la concession</c:v>
                </c:pt>
                <c:pt idx="8">
                  <c:v>Robinet ou fontaine publique</c:v>
                </c:pt>
                <c:pt idx="9">
                  <c:v>Puits protégé</c:v>
                </c:pt>
                <c:pt idx="10">
                  <c:v>Puits tubulaire ou forage</c:v>
                </c:pt>
              </c:strCache>
            </c:strRef>
          </c:cat>
          <c:val>
            <c:numRef>
              <c:f>'Q93a_Sources d''eau'!$M$10:$M$20</c:f>
              <c:numCache>
                <c:formatCode>0%</c:formatCode>
                <c:ptCount val="11"/>
                <c:pt idx="0">
                  <c:v>0.01</c:v>
                </c:pt>
                <c:pt idx="1">
                  <c:v>0.01</c:v>
                </c:pt>
                <c:pt idx="2">
                  <c:v>0.02</c:v>
                </c:pt>
                <c:pt idx="3">
                  <c:v>0.03</c:v>
                </c:pt>
                <c:pt idx="4">
                  <c:v>0.05</c:v>
                </c:pt>
                <c:pt idx="5">
                  <c:v>0.05</c:v>
                </c:pt>
                <c:pt idx="6">
                  <c:v>7.0000000000000007E-2</c:v>
                </c:pt>
                <c:pt idx="7">
                  <c:v>0.08</c:v>
                </c:pt>
                <c:pt idx="8">
                  <c:v>0.11</c:v>
                </c:pt>
                <c:pt idx="9">
                  <c:v>0.19</c:v>
                </c:pt>
                <c:pt idx="10">
                  <c:v>0.38</c:v>
                </c:pt>
              </c:numCache>
            </c:numRef>
          </c:val>
          <c:extLst xmlns:c16r2="http://schemas.microsoft.com/office/drawing/2015/06/chart">
            <c:ext xmlns:c16="http://schemas.microsoft.com/office/drawing/2014/chart" uri="{C3380CC4-5D6E-409C-BE32-E72D297353CC}">
              <c16:uniqueId val="{00000000-C1F4-47AA-ABA2-E5F84D29BC3C}"/>
            </c:ext>
          </c:extLst>
        </c:ser>
        <c:dLbls>
          <c:dLblPos val="outEnd"/>
          <c:showLegendKey val="0"/>
          <c:showVal val="1"/>
          <c:showCatName val="0"/>
          <c:showSerName val="0"/>
          <c:showPercent val="0"/>
          <c:showBubbleSize val="0"/>
        </c:dLbls>
        <c:gapWidth val="29"/>
        <c:axId val="1388526352"/>
        <c:axId val="1388528528"/>
      </c:barChart>
      <c:catAx>
        <c:axId val="138852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388528528"/>
        <c:crosses val="autoZero"/>
        <c:auto val="1"/>
        <c:lblAlgn val="ctr"/>
        <c:lblOffset val="100"/>
        <c:noMultiLvlLbl val="0"/>
      </c:catAx>
      <c:valAx>
        <c:axId val="1388528528"/>
        <c:scaling>
          <c:orientation val="minMax"/>
          <c:max val="0.60000000000000009"/>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3885263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95779751468465"/>
          <c:y val="8.602073120619505E-2"/>
          <c:w val="0.39974876862593178"/>
          <c:h val="0.81031791322062929"/>
        </c:manualLayout>
      </c:layout>
      <c:pieChart>
        <c:varyColors val="1"/>
        <c:ser>
          <c:idx val="0"/>
          <c:order val="0"/>
          <c:spPr>
            <a:ln>
              <a:noFill/>
            </a:ln>
          </c:spPr>
          <c:dPt>
            <c:idx val="0"/>
            <c:bubble3D val="0"/>
            <c:spPr>
              <a:solidFill>
                <a:schemeClr val="tx2"/>
              </a:solidFill>
              <a:ln w="19050">
                <a:noFill/>
              </a:ln>
              <a:effectLst/>
            </c:spPr>
            <c:extLst xmlns:c16r2="http://schemas.microsoft.com/office/drawing/2015/06/chart">
              <c:ext xmlns:c16="http://schemas.microsoft.com/office/drawing/2014/chart" uri="{C3380CC4-5D6E-409C-BE32-E72D297353CC}">
                <c16:uniqueId val="{00000001-2A47-4A0E-85FA-8621ABAC8031}"/>
              </c:ext>
            </c:extLst>
          </c:dPt>
          <c:dPt>
            <c:idx val="1"/>
            <c:bubble3D val="0"/>
            <c:spPr>
              <a:solidFill>
                <a:srgbClr val="FFAA00"/>
              </a:solidFill>
              <a:ln w="19050">
                <a:noFill/>
              </a:ln>
              <a:effectLst/>
            </c:spPr>
            <c:extLst xmlns:c16r2="http://schemas.microsoft.com/office/drawing/2015/06/chart">
              <c:ext xmlns:c16="http://schemas.microsoft.com/office/drawing/2014/chart" uri="{C3380CC4-5D6E-409C-BE32-E72D297353CC}">
                <c16:uniqueId val="{00000003-2A47-4A0E-85FA-8621ABAC8031}"/>
              </c:ext>
            </c:extLst>
          </c:dPt>
          <c:dPt>
            <c:idx val="2"/>
            <c:bubble3D val="0"/>
            <c:spPr>
              <a:solidFill>
                <a:schemeClr val="accent3">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5-2A47-4A0E-85FA-8621ABAC8031}"/>
              </c:ext>
            </c:extLst>
          </c:dPt>
          <c:dPt>
            <c:idx val="3"/>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7-2A47-4A0E-85FA-8621ABAC8031}"/>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Q93b_Dispo_Toilette!$AM$8:$AM$11</c:f>
              <c:strCache>
                <c:ptCount val="4"/>
                <c:pt idx="0">
                  <c:v>A l’intérieur de la maison</c:v>
                </c:pt>
                <c:pt idx="1">
                  <c:v>A l’intérieur de la concession</c:v>
                </c:pt>
                <c:pt idx="2">
                  <c:v>Hors de la concession</c:v>
                </c:pt>
                <c:pt idx="3">
                  <c:v>Pas disponible</c:v>
                </c:pt>
              </c:strCache>
            </c:strRef>
          </c:cat>
          <c:val>
            <c:numRef>
              <c:f>Q93b_Dispo_Toilette!$AN$8:$AN$11</c:f>
              <c:numCache>
                <c:formatCode>0%</c:formatCode>
                <c:ptCount val="4"/>
                <c:pt idx="0">
                  <c:v>0.11</c:v>
                </c:pt>
                <c:pt idx="1">
                  <c:v>0.49</c:v>
                </c:pt>
                <c:pt idx="2">
                  <c:v>0.32</c:v>
                </c:pt>
                <c:pt idx="3">
                  <c:v>0.08</c:v>
                </c:pt>
              </c:numCache>
            </c:numRef>
          </c:val>
          <c:extLst xmlns:c16r2="http://schemas.microsoft.com/office/drawing/2015/06/chart">
            <c:ext xmlns:c16="http://schemas.microsoft.com/office/drawing/2014/chart" uri="{C3380CC4-5D6E-409C-BE32-E72D297353CC}">
              <c16:uniqueId val="{00000008-2A47-4A0E-85FA-8621ABAC803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aseline="0">
          <a:solidFill>
            <a:sysClr val="windowText" lastClr="000000"/>
          </a:solidFill>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645963771038061"/>
          <c:y val="2.6533690835922391E-3"/>
          <c:w val="0.57712629374838587"/>
          <c:h val="0.95407840314534409"/>
        </c:manualLayout>
      </c:layout>
      <c:barChart>
        <c:barDir val="bar"/>
        <c:grouping val="clustered"/>
        <c:varyColors val="0"/>
        <c:ser>
          <c:idx val="0"/>
          <c:order val="0"/>
          <c:spPr>
            <a:solidFill>
              <a:srgbClr val="FFAA00">
                <a:alpha val="80000"/>
              </a:srgbClr>
            </a:solidFill>
            <a:ln>
              <a:noFill/>
            </a:ln>
            <a:effectLst/>
          </c:spPr>
          <c:invertIfNegative val="0"/>
          <c:dPt>
            <c:idx val="21"/>
            <c:invertIfNegative val="0"/>
            <c:bubble3D val="0"/>
            <c:spPr>
              <a:pattFill prst="dkDnDiag">
                <a:fgClr>
                  <a:srgbClr val="FFAA00"/>
                </a:fgClr>
                <a:bgClr>
                  <a:sysClr val="window" lastClr="FFFFFF"/>
                </a:bgClr>
              </a:pattFill>
              <a:ln>
                <a:noFill/>
              </a:ln>
              <a:effectLst/>
            </c:spPr>
          </c:dPt>
          <c:dPt>
            <c:idx val="22"/>
            <c:invertIfNegative val="0"/>
            <c:bubble3D val="0"/>
            <c:spPr>
              <a:solidFill>
                <a:srgbClr val="FFAA00">
                  <a:alpha val="80000"/>
                </a:srgbClr>
              </a:solidFill>
              <a:ln>
                <a:noFill/>
              </a:ln>
              <a:effectLst/>
            </c:spPr>
            <c:extLst xmlns:c16r2="http://schemas.microsoft.com/office/drawing/2015/06/chart">
              <c:ext xmlns:c16="http://schemas.microsoft.com/office/drawing/2014/chart" uri="{C3380CC4-5D6E-409C-BE32-E72D297353CC}">
                <c16:uniqueId val="{00000001-BE95-4831-910D-342EDF63748E}"/>
              </c:ext>
            </c:extLst>
          </c:dPt>
          <c:dPt>
            <c:idx val="23"/>
            <c:invertIfNegative val="0"/>
            <c:bubble3D val="0"/>
            <c:spPr>
              <a:solidFill>
                <a:srgbClr val="FFAA00">
                  <a:alpha val="80000"/>
                </a:srgbClr>
              </a:solidFill>
              <a:ln cmpd="thinThick">
                <a:gradFill>
                  <a:gsLst>
                    <a:gs pos="0">
                      <a:srgbClr val="F9B39E"/>
                    </a:gs>
                    <a:gs pos="7000">
                      <a:schemeClr val="accent1">
                        <a:lumMod val="45000"/>
                        <a:lumOff val="55000"/>
                      </a:schemeClr>
                    </a:gs>
                    <a:gs pos="78500">
                      <a:srgbClr val="F9B39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xmlns:c16r2="http://schemas.microsoft.com/office/drawing/2015/06/chart">
              <c:ext xmlns:c16="http://schemas.microsoft.com/office/drawing/2014/chart" uri="{C3380CC4-5D6E-409C-BE32-E72D297353CC}">
                <c16:uniqueId val="{00000003-BE95-4831-910D-342EDF63748E}"/>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Q93b_Dispo_Toilette!$V$105:$V$126</c:f>
              <c:strCache>
                <c:ptCount val="22"/>
                <c:pt idx="0">
                  <c:v>Rural</c:v>
                </c:pt>
                <c:pt idx="1">
                  <c:v>Urbain</c:v>
                </c:pt>
                <c:pt idx="3">
                  <c:v>Mamou</c:v>
                </c:pt>
                <c:pt idx="4">
                  <c:v>N'Zérékoré</c:v>
                </c:pt>
                <c:pt idx="5">
                  <c:v>Faranah</c:v>
                </c:pt>
                <c:pt idx="6">
                  <c:v>Labé</c:v>
                </c:pt>
                <c:pt idx="7">
                  <c:v>Kankan</c:v>
                </c:pt>
                <c:pt idx="8">
                  <c:v>Kindia</c:v>
                </c:pt>
                <c:pt idx="9">
                  <c:v>Boké</c:v>
                </c:pt>
                <c:pt idx="10">
                  <c:v>Conakry</c:v>
                </c:pt>
                <c:pt idx="12">
                  <c:v>Pas d'instruction formelle</c:v>
                </c:pt>
                <c:pt idx="13">
                  <c:v>Primaire</c:v>
                </c:pt>
                <c:pt idx="14">
                  <c:v>Secondaire</c:v>
                </c:pt>
                <c:pt idx="15">
                  <c:v>Post-secondaire</c:v>
                </c:pt>
                <c:pt idx="17">
                  <c:v>Pauvreté vécue basse/nulle</c:v>
                </c:pt>
                <c:pt idx="18">
                  <c:v>Pauvreté vécue modérée</c:v>
                </c:pt>
                <c:pt idx="19">
                  <c:v>Pauvreté vécue élevée</c:v>
                </c:pt>
                <c:pt idx="21">
                  <c:v>Guinée</c:v>
                </c:pt>
              </c:strCache>
            </c:strRef>
          </c:cat>
          <c:val>
            <c:numRef>
              <c:f>Q93b_Dispo_Toilette!$W$105:$W$126</c:f>
              <c:numCache>
                <c:formatCode>0%</c:formatCode>
                <c:ptCount val="22"/>
                <c:pt idx="0">
                  <c:v>0.04</c:v>
                </c:pt>
                <c:pt idx="1">
                  <c:v>0.25</c:v>
                </c:pt>
                <c:pt idx="3">
                  <c:v>0.02</c:v>
                </c:pt>
                <c:pt idx="4">
                  <c:v>0.02</c:v>
                </c:pt>
                <c:pt idx="5">
                  <c:v>0.05</c:v>
                </c:pt>
                <c:pt idx="6">
                  <c:v>0.09</c:v>
                </c:pt>
                <c:pt idx="7">
                  <c:v>0.1</c:v>
                </c:pt>
                <c:pt idx="8">
                  <c:v>0.1</c:v>
                </c:pt>
                <c:pt idx="9">
                  <c:v>0.13</c:v>
                </c:pt>
                <c:pt idx="10">
                  <c:v>0.31</c:v>
                </c:pt>
                <c:pt idx="12">
                  <c:v>0.04</c:v>
                </c:pt>
                <c:pt idx="13">
                  <c:v>0.1</c:v>
                </c:pt>
                <c:pt idx="14">
                  <c:v>0.15</c:v>
                </c:pt>
                <c:pt idx="15">
                  <c:v>0.34</c:v>
                </c:pt>
                <c:pt idx="17">
                  <c:v>0.17</c:v>
                </c:pt>
                <c:pt idx="18">
                  <c:v>0.13</c:v>
                </c:pt>
                <c:pt idx="19">
                  <c:v>0.08</c:v>
                </c:pt>
                <c:pt idx="21">
                  <c:v>0.11</c:v>
                </c:pt>
              </c:numCache>
            </c:numRef>
          </c:val>
          <c:extLst xmlns:c16r2="http://schemas.microsoft.com/office/drawing/2015/06/chart">
            <c:ext xmlns:c16="http://schemas.microsoft.com/office/drawing/2014/chart" uri="{C3380CC4-5D6E-409C-BE32-E72D297353CC}">
              <c16:uniqueId val="{00000004-BE95-4831-910D-342EDF63748E}"/>
            </c:ext>
          </c:extLst>
        </c:ser>
        <c:dLbls>
          <c:dLblPos val="outEnd"/>
          <c:showLegendKey val="0"/>
          <c:showVal val="1"/>
          <c:showCatName val="0"/>
          <c:showSerName val="0"/>
          <c:showPercent val="0"/>
          <c:showBubbleSize val="0"/>
        </c:dLbls>
        <c:gapWidth val="20"/>
        <c:axId val="1422654016"/>
        <c:axId val="1422664352"/>
      </c:barChart>
      <c:catAx>
        <c:axId val="142265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fr-FR"/>
          </a:p>
        </c:txPr>
        <c:crossAx val="1422664352"/>
        <c:crosses val="autoZero"/>
        <c:auto val="1"/>
        <c:lblAlgn val="ctr"/>
        <c:lblOffset val="100"/>
        <c:noMultiLvlLbl val="0"/>
      </c:catAx>
      <c:valAx>
        <c:axId val="142266435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fr-FR"/>
          </a:p>
        </c:txPr>
        <c:crossAx val="1422654016"/>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1200" baseline="0">
          <a:solidFill>
            <a:sysClr val="windowText" lastClr="000000"/>
          </a:solidFill>
          <a:latin typeface="Century Gothic" panose="020B0502020202020204" pitchFamily="34"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Q93b_Dispo_Toilette!$W$16</c:f>
              <c:strCache>
                <c:ptCount val="1"/>
                <c:pt idx="0">
                  <c:v>Pas disponible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Q93b_Dispo_Toilette!$V$17:$V$20</c:f>
              <c:numCache>
                <c:formatCode>General</c:formatCode>
                <c:ptCount val="4"/>
                <c:pt idx="0">
                  <c:v>2013</c:v>
                </c:pt>
                <c:pt idx="1">
                  <c:v>2015</c:v>
                </c:pt>
                <c:pt idx="2">
                  <c:v>2017</c:v>
                </c:pt>
                <c:pt idx="3">
                  <c:v>2019</c:v>
                </c:pt>
              </c:numCache>
            </c:numRef>
          </c:cat>
          <c:val>
            <c:numRef>
              <c:f>Q93b_Dispo_Toilette!$W$17:$W$20</c:f>
              <c:numCache>
                <c:formatCode>0%</c:formatCode>
                <c:ptCount val="4"/>
                <c:pt idx="0">
                  <c:v>0.06</c:v>
                </c:pt>
                <c:pt idx="1">
                  <c:v>0.01</c:v>
                </c:pt>
                <c:pt idx="2">
                  <c:v>0.01</c:v>
                </c:pt>
                <c:pt idx="3">
                  <c:v>0.08</c:v>
                </c:pt>
              </c:numCache>
            </c:numRef>
          </c:val>
          <c:smooth val="0"/>
          <c:extLst xmlns:c16r2="http://schemas.microsoft.com/office/drawing/2015/06/chart">
            <c:ext xmlns:c16="http://schemas.microsoft.com/office/drawing/2014/chart" uri="{C3380CC4-5D6E-409C-BE32-E72D297353CC}">
              <c16:uniqueId val="{00000000-610F-4D95-88A8-0A20AF57330E}"/>
            </c:ext>
          </c:extLst>
        </c:ser>
        <c:ser>
          <c:idx val="1"/>
          <c:order val="1"/>
          <c:tx>
            <c:strRef>
              <c:f>Q93b_Dispo_Toilette!$X$16</c:f>
              <c:strCache>
                <c:ptCount val="1"/>
                <c:pt idx="0">
                  <c:v>Hors de la concession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Q93b_Dispo_Toilette!$V$17:$V$20</c:f>
              <c:numCache>
                <c:formatCode>General</c:formatCode>
                <c:ptCount val="4"/>
                <c:pt idx="0">
                  <c:v>2013</c:v>
                </c:pt>
                <c:pt idx="1">
                  <c:v>2015</c:v>
                </c:pt>
                <c:pt idx="2">
                  <c:v>2017</c:v>
                </c:pt>
                <c:pt idx="3">
                  <c:v>2019</c:v>
                </c:pt>
              </c:numCache>
            </c:numRef>
          </c:cat>
          <c:val>
            <c:numRef>
              <c:f>Q93b_Dispo_Toilette!$X$17:$X$20</c:f>
              <c:numCache>
                <c:formatCode>0%</c:formatCode>
                <c:ptCount val="4"/>
                <c:pt idx="0">
                  <c:v>0.22</c:v>
                </c:pt>
                <c:pt idx="1">
                  <c:v>0.28000000000000003</c:v>
                </c:pt>
                <c:pt idx="2">
                  <c:v>0.33</c:v>
                </c:pt>
                <c:pt idx="3">
                  <c:v>0.32</c:v>
                </c:pt>
              </c:numCache>
            </c:numRef>
          </c:val>
          <c:smooth val="0"/>
          <c:extLst xmlns:c16r2="http://schemas.microsoft.com/office/drawing/2015/06/chart">
            <c:ext xmlns:c16="http://schemas.microsoft.com/office/drawing/2014/chart" uri="{C3380CC4-5D6E-409C-BE32-E72D297353CC}">
              <c16:uniqueId val="{00000001-610F-4D95-88A8-0A20AF57330E}"/>
            </c:ext>
          </c:extLst>
        </c:ser>
        <c:dLbls>
          <c:dLblPos val="t"/>
          <c:showLegendKey val="0"/>
          <c:showVal val="1"/>
          <c:showCatName val="0"/>
          <c:showSerName val="0"/>
          <c:showPercent val="0"/>
          <c:showBubbleSize val="0"/>
        </c:dLbls>
        <c:smooth val="0"/>
        <c:axId val="1422668160"/>
        <c:axId val="1422657280"/>
      </c:lineChart>
      <c:catAx>
        <c:axId val="142266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22657280"/>
        <c:crosses val="autoZero"/>
        <c:auto val="1"/>
        <c:lblAlgn val="ctr"/>
        <c:lblOffset val="100"/>
        <c:noMultiLvlLbl val="0"/>
      </c:catAx>
      <c:valAx>
        <c:axId val="142265728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42266816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EA32-0472-4F7B-A106-DF6AC996DC52}" type="datetimeFigureOut">
              <a:rPr lang="en-US" smtClean="0"/>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F956A-8303-4968-BA65-E08AFF42E8A0}" type="slidenum">
              <a:rPr lang="en-US" smtClean="0"/>
              <a:t>‹N°›</a:t>
            </a:fld>
            <a:endParaRPr lang="en-US"/>
          </a:p>
        </p:txBody>
      </p:sp>
    </p:spTree>
    <p:extLst>
      <p:ext uri="{BB962C8B-B14F-4D97-AF65-F5344CB8AC3E}">
        <p14:creationId xmlns:p14="http://schemas.microsoft.com/office/powerpoint/2010/main" val="39711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1</a:t>
            </a:fld>
            <a:endParaRPr lang="en-US"/>
          </a:p>
        </p:txBody>
      </p:sp>
    </p:spTree>
    <p:extLst>
      <p:ext uri="{BB962C8B-B14F-4D97-AF65-F5344CB8AC3E}">
        <p14:creationId xmlns:p14="http://schemas.microsoft.com/office/powerpoint/2010/main" val="269876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8461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956A-8303-4968-BA65-E08AFF42E8A0}" type="slidenum">
              <a:rPr lang="en-US" smtClean="0"/>
              <a:t>15</a:t>
            </a:fld>
            <a:endParaRPr lang="en-US"/>
          </a:p>
        </p:txBody>
      </p:sp>
    </p:spTree>
    <p:extLst>
      <p:ext uri="{BB962C8B-B14F-4D97-AF65-F5344CB8AC3E}">
        <p14:creationId xmlns:p14="http://schemas.microsoft.com/office/powerpoint/2010/main" val="184082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18</a:t>
            </a:fld>
            <a:endParaRPr lang="en-US"/>
          </a:p>
        </p:txBody>
      </p:sp>
    </p:spTree>
    <p:extLst>
      <p:ext uri="{BB962C8B-B14F-4D97-AF65-F5344CB8AC3E}">
        <p14:creationId xmlns:p14="http://schemas.microsoft.com/office/powerpoint/2010/main" val="191771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20</a:t>
            </a:fld>
            <a:endParaRPr lang="en-US"/>
          </a:p>
        </p:txBody>
      </p:sp>
    </p:spTree>
    <p:extLst>
      <p:ext uri="{BB962C8B-B14F-4D97-AF65-F5344CB8AC3E}">
        <p14:creationId xmlns:p14="http://schemas.microsoft.com/office/powerpoint/2010/main" val="28722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21</a:t>
            </a:fld>
            <a:endParaRPr lang="en-US"/>
          </a:p>
        </p:txBody>
      </p:sp>
    </p:spTree>
    <p:extLst>
      <p:ext uri="{BB962C8B-B14F-4D97-AF65-F5344CB8AC3E}">
        <p14:creationId xmlns:p14="http://schemas.microsoft.com/office/powerpoint/2010/main" val="133521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20614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23</a:t>
            </a:fld>
            <a:endParaRPr lang="en-US"/>
          </a:p>
        </p:txBody>
      </p:sp>
    </p:spTree>
    <p:extLst>
      <p:ext uri="{BB962C8B-B14F-4D97-AF65-F5344CB8AC3E}">
        <p14:creationId xmlns:p14="http://schemas.microsoft.com/office/powerpoint/2010/main" val="282092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1649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14047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20300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3</a:t>
            </a:fld>
            <a:endParaRPr lang="en-US"/>
          </a:p>
        </p:txBody>
      </p:sp>
    </p:spTree>
    <p:extLst>
      <p:ext uri="{BB962C8B-B14F-4D97-AF65-F5344CB8AC3E}">
        <p14:creationId xmlns:p14="http://schemas.microsoft.com/office/powerpoint/2010/main" val="217036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233279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66375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2524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35407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73334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01379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703929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397949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64994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0517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En option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fld id="{DBA15CA8-7054-490E-A8CA-D6B97D460D97}" type="slidenum">
              <a:rPr lang="en-US" sz="1200">
                <a:solidFill>
                  <a:srgbClr val="000000"/>
                </a:solidFill>
              </a:rPr>
              <a:pPr eaLnBrk="1" hangingPunct="1"/>
              <a:t>4</a:t>
            </a:fld>
            <a:endParaRPr lang="en-US" sz="1200">
              <a:solidFill>
                <a:srgbClr val="000000"/>
              </a:solidFill>
            </a:endParaRPr>
          </a:p>
        </p:txBody>
      </p:sp>
    </p:spTree>
    <p:extLst>
      <p:ext uri="{BB962C8B-B14F-4D97-AF65-F5344CB8AC3E}">
        <p14:creationId xmlns:p14="http://schemas.microsoft.com/office/powerpoint/2010/main" val="921382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211697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38</a:t>
            </a:fld>
            <a:endParaRPr lang="en-US"/>
          </a:p>
        </p:txBody>
      </p:sp>
    </p:spTree>
    <p:extLst>
      <p:ext uri="{BB962C8B-B14F-4D97-AF65-F5344CB8AC3E}">
        <p14:creationId xmlns:p14="http://schemas.microsoft.com/office/powerpoint/2010/main" val="2631689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772753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40</a:t>
            </a:fld>
            <a:endParaRPr lang="en-US"/>
          </a:p>
        </p:txBody>
      </p:sp>
    </p:spTree>
    <p:extLst>
      <p:ext uri="{BB962C8B-B14F-4D97-AF65-F5344CB8AC3E}">
        <p14:creationId xmlns:p14="http://schemas.microsoft.com/office/powerpoint/2010/main" val="186741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42</a:t>
            </a:fld>
            <a:endParaRPr lang="en-US"/>
          </a:p>
        </p:txBody>
      </p:sp>
    </p:spTree>
    <p:extLst>
      <p:ext uri="{BB962C8B-B14F-4D97-AF65-F5344CB8AC3E}">
        <p14:creationId xmlns:p14="http://schemas.microsoft.com/office/powerpoint/2010/main" val="150689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43</a:t>
            </a:fld>
            <a:endParaRPr lang="en-US"/>
          </a:p>
        </p:txBody>
      </p:sp>
    </p:spTree>
    <p:extLst>
      <p:ext uri="{BB962C8B-B14F-4D97-AF65-F5344CB8AC3E}">
        <p14:creationId xmlns:p14="http://schemas.microsoft.com/office/powerpoint/2010/main" val="1974578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620724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44966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698603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24302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6</a:t>
            </a:fld>
            <a:endParaRPr lang="en-US"/>
          </a:p>
        </p:txBody>
      </p:sp>
    </p:spTree>
    <p:extLst>
      <p:ext uri="{BB962C8B-B14F-4D97-AF65-F5344CB8AC3E}">
        <p14:creationId xmlns:p14="http://schemas.microsoft.com/office/powerpoint/2010/main" val="4113584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334888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602062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727835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854662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792262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072546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321254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809472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62804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9765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7</a:t>
            </a:fld>
            <a:endParaRPr lang="en-US"/>
          </a:p>
        </p:txBody>
      </p:sp>
    </p:spTree>
    <p:extLst>
      <p:ext uri="{BB962C8B-B14F-4D97-AF65-F5344CB8AC3E}">
        <p14:creationId xmlns:p14="http://schemas.microsoft.com/office/powerpoint/2010/main" val="29060347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27706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680256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44207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691443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195427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63</a:t>
            </a:fld>
            <a:endParaRPr lang="en-US"/>
          </a:p>
        </p:txBody>
      </p:sp>
    </p:spTree>
    <p:extLst>
      <p:ext uri="{BB962C8B-B14F-4D97-AF65-F5344CB8AC3E}">
        <p14:creationId xmlns:p14="http://schemas.microsoft.com/office/powerpoint/2010/main" val="22765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8</a:t>
            </a:fld>
            <a:endParaRPr lang="en-US"/>
          </a:p>
        </p:txBody>
      </p:sp>
    </p:spTree>
    <p:extLst>
      <p:ext uri="{BB962C8B-B14F-4D97-AF65-F5344CB8AC3E}">
        <p14:creationId xmlns:p14="http://schemas.microsoft.com/office/powerpoint/2010/main" val="298403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19302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A6F956A-8303-4968-BA65-E08AFF42E8A0}" type="slidenum">
              <a:rPr lang="en-US" smtClean="0"/>
              <a:t>10</a:t>
            </a:fld>
            <a:endParaRPr lang="en-US"/>
          </a:p>
        </p:txBody>
      </p:sp>
    </p:spTree>
    <p:extLst>
      <p:ext uri="{BB962C8B-B14F-4D97-AF65-F5344CB8AC3E}">
        <p14:creationId xmlns:p14="http://schemas.microsoft.com/office/powerpoint/2010/main" val="417401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549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fld id="{25E8B615-3EB9-9F4D-82E4-C7661B16B1C1}" type="datetimeFigureOut">
              <a:rPr lang="en-US" smtClean="0"/>
              <a:pPr>
                <a:defRPr/>
              </a:pPr>
              <a:t>7/21/2020</a:t>
            </a:fld>
            <a:endParaRPr lang="en-US"/>
          </a:p>
        </p:txBody>
      </p:sp>
      <p:pic>
        <p:nvPicPr>
          <p:cNvPr id="14" name="Picture 13">
            <a:extLst>
              <a:ext uri="{FF2B5EF4-FFF2-40B4-BE49-F238E27FC236}">
                <a16:creationId xmlns="" xmlns:a16="http://schemas.microsoft.com/office/drawing/2014/main" id="{0E669F4B-E2AC-4976-B0F6-F021CD88F9A7}"/>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080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 xmlns:a16="http://schemas.microsoft.com/office/drawing/2014/main" id="{A7DF71E5-BBC4-4EDA-B9E8-F61BB1AD085E}"/>
              </a:ext>
            </a:extLst>
          </p:cNvPr>
          <p:cNvPicPr>
            <a:picLocks noChangeAspect="1"/>
          </p:cNvPicPr>
          <p:nvPr userDrawn="1"/>
        </p:nvPicPr>
        <p:blipFill>
          <a:blip r:embed="rId2"/>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22227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13" name="Picture 12">
            <a:extLst>
              <a:ext uri="{FF2B5EF4-FFF2-40B4-BE49-F238E27FC236}">
                <a16:creationId xmlns="" xmlns:a16="http://schemas.microsoft.com/office/drawing/2014/main" id="{3823EA95-B0E3-457C-A97B-6F1CD54B3C09}"/>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13507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9" name="Picture 8">
            <a:extLst>
              <a:ext uri="{FF2B5EF4-FFF2-40B4-BE49-F238E27FC236}">
                <a16:creationId xmlns="" xmlns:a16="http://schemas.microsoft.com/office/drawing/2014/main" id="{32734FA2-D9EE-4102-A267-27134BCC4F6D}"/>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72282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 xmlns:a16="http://schemas.microsoft.com/office/drawing/2014/main" id="{8CB343DC-A390-4C92-AFCD-59B5F0E329D5}"/>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0634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 xmlns:a16="http://schemas.microsoft.com/office/drawing/2014/main" id="{008FECE8-081E-4457-986B-46C6924EE736}"/>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3680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10" name="Picture 9">
            <a:extLst>
              <a:ext uri="{FF2B5EF4-FFF2-40B4-BE49-F238E27FC236}">
                <a16:creationId xmlns="" xmlns:a16="http://schemas.microsoft.com/office/drawing/2014/main" id="{9DA3DC61-0047-46B3-A7F6-C2D40EAD358B}"/>
              </a:ext>
            </a:extLst>
          </p:cNvPr>
          <p:cNvPicPr>
            <a:picLocks noChangeAspect="1"/>
          </p:cNvPicPr>
          <p:nvPr userDrawn="1"/>
        </p:nvPicPr>
        <p:blipFill>
          <a:blip r:embed="rId4"/>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8216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 xmlns:a16="http://schemas.microsoft.com/office/drawing/2014/main" id="{9DE122AD-D53D-467E-9BA8-0BBBF91AE165}"/>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37404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fld id="{25E8B615-3EB9-9F4D-82E4-C7661B16B1C1}" type="datetimeFigureOut">
              <a:rPr lang="en-US" smtClean="0"/>
              <a:pPr>
                <a:defRPr/>
              </a:pPr>
              <a:t>7/21/2020</a:t>
            </a:fld>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24" name="Picture 23">
            <a:extLst>
              <a:ext uri="{FF2B5EF4-FFF2-40B4-BE49-F238E27FC236}">
                <a16:creationId xmlns="" xmlns:a16="http://schemas.microsoft.com/office/drawing/2014/main" id="{EB7CDAD2-8B60-4028-B1E9-1F1C300102BB}"/>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45238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 xmlns:a16="http://schemas.microsoft.com/office/drawing/2014/main" id="{B3167470-F05B-4F2E-B6E7-DF1997B54660}"/>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650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 xmlns:a16="http://schemas.microsoft.com/office/drawing/2014/main" id="{0421A70F-3082-4DC1-BC89-260B86761C94}"/>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4897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 xmlns:a16="http://schemas.microsoft.com/office/drawing/2014/main" id="{918A72FA-90D9-4B6B-B8AE-EBFB816389FC}"/>
              </a:ext>
            </a:extLst>
          </p:cNvPr>
          <p:cNvPicPr>
            <a:picLocks noChangeAspect="1"/>
          </p:cNvPicPr>
          <p:nvPr userDrawn="1"/>
        </p:nvPicPr>
        <p:blipFill>
          <a:blip r:embed="rId2"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FA65757C-5A7A-4DBE-B48A-B38A1D52DB12}"/>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42468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 xmlns:a16="http://schemas.microsoft.com/office/drawing/2014/main" id="{38195C3A-6386-4622-85AF-F1FFD011AC05}"/>
              </a:ext>
            </a:extLst>
          </p:cNvPr>
          <p:cNvPicPr>
            <a:picLocks noChangeAspect="1"/>
          </p:cNvPicPr>
          <p:nvPr userDrawn="1"/>
        </p:nvPicPr>
        <p:blipFill>
          <a:blip r:embed="rId4"/>
          <a:stretch>
            <a:fillRect/>
          </a:stretch>
        </p:blipFill>
        <p:spPr>
          <a:xfrm>
            <a:off x="6655943" y="92734"/>
            <a:ext cx="2133871" cy="1385067"/>
          </a:xfrm>
          <a:prstGeom prst="rect">
            <a:avLst/>
          </a:prstGeom>
        </p:spPr>
      </p:pic>
    </p:spTree>
    <p:extLst>
      <p:ext uri="{BB962C8B-B14F-4D97-AF65-F5344CB8AC3E}">
        <p14:creationId xmlns:p14="http://schemas.microsoft.com/office/powerpoint/2010/main" val="3571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 xmlns:a16="http://schemas.microsoft.com/office/drawing/2014/main" id="{AC419585-501C-4747-9A3E-AAE8FCB0C1FE}"/>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5879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 xmlns:a16="http://schemas.microsoft.com/office/drawing/2014/main" id="{FB1B676F-7CDF-486C-A581-1F27C6145F20}"/>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924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 xmlns:a16="http://schemas.microsoft.com/office/drawing/2014/main" id="{AC2BAFC3-35D3-495A-95A3-397CB9A51BC8}"/>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3417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8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 xmlns:a16="http://schemas.microsoft.com/office/drawing/2014/main" id="{3551F8CF-89B7-477D-A1D6-D3D4AAA165F2}"/>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637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0" name="Picture 9">
            <a:extLst>
              <a:ext uri="{FF2B5EF4-FFF2-40B4-BE49-F238E27FC236}">
                <a16:creationId xmlns="" xmlns:a16="http://schemas.microsoft.com/office/drawing/2014/main" id="{677D7693-108A-4FD1-AB60-C8C123AC9F37}"/>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22353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fld id="{25E8B615-3EB9-9F4D-82E4-C7661B16B1C1}" type="datetimeFigureOut">
              <a:rPr lang="en-US" smtClean="0"/>
              <a:pPr>
                <a:defRPr/>
              </a:pPr>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9745747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9" r:id="rId8"/>
    <p:sldLayoutId id="2147483780" r:id="rId9"/>
    <p:sldLayoutId id="2147483781" r:id="rId10"/>
    <p:sldLayoutId id="2147483784" r:id="rId11"/>
    <p:sldLayoutId id="2147483785" r:id="rId12"/>
    <p:sldLayoutId id="2147483786" r:id="rId13"/>
    <p:sldLayoutId id="2147483787" r:id="rId14"/>
    <p:sldLayoutId id="2147483788" r:id="rId15"/>
    <p:sldLayoutId id="2147483790" r:id="rId16"/>
    <p:sldLayoutId id="2147483795" r:id="rId17"/>
    <p:sldLayoutId id="2147483796" r:id="rId18"/>
    <p:sldLayoutId id="2147483797" r:id="rId19"/>
  </p:sldLayoutIdLst>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403428"/>
            <a:ext cx="6258560" cy="945538"/>
          </a:xfrm>
        </p:spPr>
        <p:txBody>
          <a:bodyPr>
            <a:normAutofit fontScale="90000"/>
          </a:bodyPr>
          <a:lstStyle/>
          <a:p>
            <a:r>
              <a:rPr lang="en-GB" sz="3600" dirty="0" err="1">
                <a:latin typeface="Century Gothic" charset="0"/>
                <a:ea typeface="MS PGothic" charset="0"/>
              </a:rPr>
              <a:t>Présentation</a:t>
            </a:r>
            <a:r>
              <a:rPr lang="en-GB" sz="3600" dirty="0">
                <a:latin typeface="Century Gothic" charset="0"/>
                <a:ea typeface="MS PGothic" charset="0"/>
              </a:rPr>
              <a:t> de Afrobarometer</a:t>
            </a:r>
            <a:endParaRPr lang="en-GB" sz="3600" noProof="0" dirty="0">
              <a:latin typeface="Century Gothic" charset="0"/>
              <a:ea typeface="MS PGothic" charset="0"/>
            </a:endParaRPr>
          </a:p>
        </p:txBody>
      </p:sp>
      <p:sp>
        <p:nvSpPr>
          <p:cNvPr id="4" name="Content Placeholder 2"/>
          <p:cNvSpPr txBox="1">
            <a:spLocks/>
          </p:cNvSpPr>
          <p:nvPr/>
        </p:nvSpPr>
        <p:spPr>
          <a:xfrm>
            <a:off x="249238" y="1348967"/>
            <a:ext cx="8356282" cy="5105606"/>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1200"/>
              </a:spcBef>
              <a:spcAft>
                <a:spcPts val="600"/>
              </a:spcAft>
              <a:defRPr/>
            </a:pPr>
            <a:r>
              <a:rPr lang="fr-FR" sz="2000" dirty="0">
                <a:solidFill>
                  <a:schemeClr val="tx1"/>
                </a:solidFill>
                <a:latin typeface="Century Gothic" pitchFamily="34" charset="0"/>
              </a:rPr>
              <a:t>Un réseau panafricain, indépendant, à but non-lucratif de recherche par sondage qui produit des données fiables sur les expériences et appréciations des Africains relatives à la qualité de vie, à la gouvernance, et à la démocratie. </a:t>
            </a:r>
          </a:p>
          <a:p>
            <a:pPr lvl="0">
              <a:spcBef>
                <a:spcPts val="1200"/>
              </a:spcBef>
              <a:spcAft>
                <a:spcPts val="600"/>
              </a:spcAft>
              <a:defRPr/>
            </a:pPr>
            <a:r>
              <a:rPr lang="fr-FR" sz="2000" dirty="0">
                <a:solidFill>
                  <a:schemeClr val="tx1"/>
                </a:solidFill>
                <a:latin typeface="Century Gothic" pitchFamily="34" charset="0"/>
              </a:rPr>
              <a:t>Lancé en 1999-2001 dans 12 pays. Les enquêtes du Round 8 en 2019/2020 sont prévues pour au moins 35 pays. </a:t>
            </a:r>
          </a:p>
          <a:p>
            <a:pPr lvl="0">
              <a:spcBef>
                <a:spcPts val="1200"/>
              </a:spcBef>
              <a:spcAft>
                <a:spcPts val="600"/>
              </a:spcAft>
              <a:defRPr/>
            </a:pPr>
            <a:r>
              <a:rPr lang="fr-FR" sz="2000" dirty="0">
                <a:solidFill>
                  <a:schemeClr val="tx1"/>
                </a:solidFill>
                <a:latin typeface="Century Gothic" pitchFamily="34" charset="0"/>
              </a:rPr>
              <a:t>L’objectif: Donner au public une voix dans les processus de prise de décision politique en fournissant des données de haute qualité aux décideurs, aux organisations de la société civile, aux académiciens, aux médias, aux bailleurs et investisseurs, ainsi qu’aux Africains ordinaires.</a:t>
            </a:r>
          </a:p>
          <a:p>
            <a:pPr lvl="0">
              <a:spcBef>
                <a:spcPts val="1200"/>
              </a:spcBef>
              <a:spcAft>
                <a:spcPts val="600"/>
              </a:spcAft>
              <a:defRPr/>
            </a:pPr>
            <a:r>
              <a:rPr lang="fr-FR" sz="2000" dirty="0">
                <a:solidFill>
                  <a:schemeClr val="tx1"/>
                </a:solidFill>
                <a:latin typeface="Century Gothic" pitchFamily="34" charset="0"/>
              </a:rPr>
              <a:t>Dans chaque pays, il y a un partenaire national responsable de la mise en œuvre de l’enquête. En Guinée, le partenaire national est </a:t>
            </a:r>
            <a:r>
              <a:rPr lang="fr-FR" sz="2000" b="1" dirty="0">
                <a:solidFill>
                  <a:schemeClr val="tx1"/>
                </a:solidFill>
                <a:latin typeface="Century Gothic" pitchFamily="34" charset="0"/>
              </a:rPr>
              <a:t>Stat View International</a:t>
            </a:r>
            <a:r>
              <a:rPr lang="fr-FR" sz="2000" dirty="0">
                <a:solidFill>
                  <a:schemeClr val="tx1"/>
                </a:solidFill>
                <a:latin typeface="Century Gothic"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496" y="305226"/>
            <a:ext cx="8768082" cy="840950"/>
          </a:xfrm>
          <a:ln>
            <a:noFill/>
          </a:ln>
        </p:spPr>
        <p:txBody>
          <a:bodyPr>
            <a:noAutofit/>
          </a:bodyPr>
          <a:lstStyle/>
          <a:p>
            <a:pPr algn="l"/>
            <a:r>
              <a:rPr lang="en-GB" sz="2400" dirty="0"/>
              <a:t>Manque </a:t>
            </a:r>
            <a:r>
              <a:rPr lang="en-GB" sz="2400" dirty="0" err="1"/>
              <a:t>d’eau</a:t>
            </a:r>
            <a:r>
              <a:rPr lang="en-GB" sz="2400" dirty="0"/>
              <a:t> pour les </a:t>
            </a:r>
            <a:r>
              <a:rPr lang="en-GB" sz="2400" dirty="0" err="1"/>
              <a:t>besoins</a:t>
            </a:r>
            <a:r>
              <a:rPr lang="en-GB" sz="2400" dirty="0"/>
              <a:t> domestiques </a:t>
            </a:r>
            <a:r>
              <a:rPr lang="en-GB" sz="2400" b="0" dirty="0"/>
              <a:t>| par </a:t>
            </a:r>
            <a:r>
              <a:rPr lang="en-GB" sz="2400" b="0" dirty="0" err="1"/>
              <a:t>groupe</a:t>
            </a:r>
            <a:r>
              <a:rPr lang="en-GB" sz="2400" b="0" dirty="0"/>
              <a:t> socio-</a:t>
            </a:r>
            <a:r>
              <a:rPr lang="en-GB" sz="2400" b="0" dirty="0" err="1"/>
              <a:t>démographique</a:t>
            </a:r>
            <a:r>
              <a:rPr lang="en-GB" sz="2400" b="0" dirty="0"/>
              <a:t> | </a:t>
            </a:r>
            <a:r>
              <a:rPr lang="en-GB" sz="2400" b="0" dirty="0" err="1"/>
              <a:t>Guinée</a:t>
            </a:r>
            <a:r>
              <a:rPr lang="en-GB" sz="2400" b="0" dirty="0"/>
              <a:t> |2019</a:t>
            </a:r>
            <a:r>
              <a:rPr lang="fr-FR" sz="2400" dirty="0"/>
              <a:t/>
            </a:r>
            <a:br>
              <a:rPr lang="fr-FR" sz="2400" dirty="0"/>
            </a:br>
            <a:endParaRPr lang="fr-FR" sz="2400" dirty="0"/>
          </a:p>
        </p:txBody>
      </p:sp>
      <p:sp>
        <p:nvSpPr>
          <p:cNvPr id="3" name="Espace réservé du texte 2"/>
          <p:cNvSpPr>
            <a:spLocks noGrp="1"/>
          </p:cNvSpPr>
          <p:nvPr>
            <p:ph type="body" sz="quarter" idx="13"/>
          </p:nvPr>
        </p:nvSpPr>
        <p:spPr>
          <a:xfrm>
            <a:off x="388963" y="5310924"/>
            <a:ext cx="8632615" cy="1686560"/>
          </a:xfrm>
        </p:spPr>
        <p:txBody>
          <a:bodyPr/>
          <a:lstStyle/>
          <a:p>
            <a:r>
              <a:rPr lang="fr-FR" b="1" i="1" dirty="0"/>
              <a:t>Question posée aux répondants</a:t>
            </a:r>
            <a:r>
              <a:rPr lang="fr-FR" i="1" dirty="0"/>
              <a:t>: Au cours des 12 derniers mois, combien de fois, est-ce que vous, ou un membre de votre famille, avez dû faire face à un manque d’eau potable pour les besoins domestiques? (% qui disent « plusieurs fois » ou « toujours »)</a:t>
            </a:r>
            <a:r>
              <a:rPr lang="fr-SN" dirty="0"/>
              <a:t> </a:t>
            </a:r>
          </a:p>
          <a:p>
            <a:r>
              <a:rPr lang="fr-SN" b="1" dirty="0"/>
              <a:t>NB</a:t>
            </a:r>
            <a:r>
              <a:rPr lang="fr-SN" dirty="0"/>
              <a:t>: Le manque d'eau fait partie de l'Indice de Pauvreté Vécue d'Afrobarometer.</a:t>
            </a:r>
            <a:br>
              <a:rPr lang="fr-SN" dirty="0"/>
            </a:br>
            <a:endParaRPr lang="fr-FR" b="1" dirty="0"/>
          </a:p>
          <a:p>
            <a:endParaRPr lang="fr-FR" dirty="0"/>
          </a:p>
        </p:txBody>
      </p:sp>
      <p:graphicFrame>
        <p:nvGraphicFramePr>
          <p:cNvPr id="6" name="Graphique 5">
            <a:extLst>
              <a:ext uri="{FF2B5EF4-FFF2-40B4-BE49-F238E27FC236}">
                <a16:creationId xmlns="" xmlns:a16="http://schemas.microsoft.com/office/drawing/2014/main" id="{4C86BD7E-4067-43E0-9677-20EC0C199F5C}"/>
              </a:ext>
            </a:extLst>
          </p:cNvPr>
          <p:cNvGraphicFramePr>
            <a:graphicFrameLocks/>
          </p:cNvGraphicFramePr>
          <p:nvPr>
            <p:extLst>
              <p:ext uri="{D42A27DB-BD31-4B8C-83A1-F6EECF244321}">
                <p14:modId xmlns:p14="http://schemas.microsoft.com/office/powerpoint/2010/main" val="3065975881"/>
              </p:ext>
            </p:extLst>
          </p:nvPr>
        </p:nvGraphicFramePr>
        <p:xfrm>
          <a:off x="538480" y="1146176"/>
          <a:ext cx="7802880" cy="4164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86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26" y="190123"/>
            <a:ext cx="8795442" cy="604980"/>
          </a:xfrm>
          <a:ln>
            <a:noFill/>
          </a:ln>
        </p:spPr>
        <p:txBody>
          <a:bodyPr rtlCol="0">
            <a:noAutofit/>
          </a:bodyPr>
          <a:lstStyle/>
          <a:p>
            <a:pPr algn="l"/>
            <a:r>
              <a:rPr lang="fr-FR" sz="2400" dirty="0"/>
              <a:t>Evolution du manque d’eau pour les besoins domestiques </a:t>
            </a:r>
            <a:r>
              <a:rPr lang="fr-FR" sz="2400" b="0" dirty="0"/>
              <a:t>I Guinée I 2013-2019 </a:t>
            </a:r>
            <a:endParaRPr lang="fr-FR" sz="2400" dirty="0"/>
          </a:p>
        </p:txBody>
      </p:sp>
      <p:sp>
        <p:nvSpPr>
          <p:cNvPr id="2050" name="Text Placeholder 2"/>
          <p:cNvSpPr>
            <a:spLocks noGrp="1"/>
          </p:cNvSpPr>
          <p:nvPr>
            <p:ph type="body" sz="quarter" idx="13"/>
          </p:nvPr>
        </p:nvSpPr>
        <p:spPr>
          <a:xfrm>
            <a:off x="405512" y="5537201"/>
            <a:ext cx="8484488" cy="629880"/>
          </a:xfrm>
        </p:spPr>
        <p:txBody>
          <a:bodyPr/>
          <a:lstStyle/>
          <a:p>
            <a:r>
              <a:rPr lang="fr-FR" b="1" i="1" dirty="0">
                <a:solidFill>
                  <a:srgbClr val="3C3C3C"/>
                </a:solidFill>
              </a:rPr>
              <a:t>Question posée aux répondants</a:t>
            </a:r>
            <a:r>
              <a:rPr lang="fr-FR" i="1" dirty="0">
                <a:solidFill>
                  <a:srgbClr val="3C3C3C"/>
                </a:solidFill>
              </a:rPr>
              <a:t>: Au cours des 12 derniers mois, combien de fois, est-ce que vous, ou un membre de votre famille, avez dû faire face à un manque d’eau potable pour les besoins domestiques?</a:t>
            </a:r>
            <a:endParaRPr lang="fr-FR" dirty="0">
              <a:latin typeface="Century Gothic" charset="0"/>
              <a:ea typeface="MS PGothic" charset="0"/>
              <a:cs typeface="Century Gothic" charset="0"/>
            </a:endParaRPr>
          </a:p>
        </p:txBody>
      </p:sp>
      <p:graphicFrame>
        <p:nvGraphicFramePr>
          <p:cNvPr id="5" name="Graphique 7">
            <a:extLst>
              <a:ext uri="{FF2B5EF4-FFF2-40B4-BE49-F238E27FC236}">
                <a16:creationId xmlns=""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1045385219"/>
              </p:ext>
            </p:extLst>
          </p:nvPr>
        </p:nvGraphicFramePr>
        <p:xfrm>
          <a:off x="606583" y="959667"/>
          <a:ext cx="8029418" cy="4577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30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284"/>
            <a:ext cx="8585200" cy="604980"/>
          </a:xfrm>
          <a:ln>
            <a:noFill/>
          </a:ln>
        </p:spPr>
        <p:txBody>
          <a:bodyPr rtlCol="0">
            <a:noAutofit/>
          </a:bodyPr>
          <a:lstStyle/>
          <a:p>
            <a:pPr algn="l"/>
            <a:r>
              <a:rPr lang="fr-FR" sz="2400" dirty="0"/>
              <a:t>Performance du gouvernement dans la fourniture de services d’eau et d’assainissement </a:t>
            </a:r>
            <a:r>
              <a:rPr lang="fr-FR" sz="2400" b="0" dirty="0"/>
              <a:t>| Guinée | 2013-2019</a:t>
            </a:r>
            <a:endParaRPr lang="fr-FR" sz="2400" dirty="0"/>
          </a:p>
        </p:txBody>
      </p:sp>
      <p:sp>
        <p:nvSpPr>
          <p:cNvPr id="2050" name="Text Placeholder 2"/>
          <p:cNvSpPr>
            <a:spLocks noGrp="1"/>
          </p:cNvSpPr>
          <p:nvPr>
            <p:ph type="body" sz="quarter" idx="13"/>
          </p:nvPr>
        </p:nvSpPr>
        <p:spPr>
          <a:xfrm>
            <a:off x="405511" y="5666509"/>
            <a:ext cx="8613797" cy="500572"/>
          </a:xfrm>
        </p:spPr>
        <p:txBody>
          <a:bodyPr/>
          <a:lstStyle/>
          <a:p>
            <a:r>
              <a:rPr lang="fr-FR" b="1" i="1" dirty="0"/>
              <a:t>Question posée aux répondants: </a:t>
            </a:r>
            <a:r>
              <a:rPr lang="fr-FR" i="1" dirty="0"/>
              <a:t>Qualifier la manière, bonne ou mauvaise, dont le gouvernement actuel répond aux préoccupations suivantes: Fourniture de services d’eau et d’assainissement?</a:t>
            </a:r>
            <a:endParaRPr lang="fr-FR" b="1" dirty="0"/>
          </a:p>
        </p:txBody>
      </p:sp>
      <p:graphicFrame>
        <p:nvGraphicFramePr>
          <p:cNvPr id="6" name="Graphique 1">
            <a:extLst>
              <a:ext uri="{FF2B5EF4-FFF2-40B4-BE49-F238E27FC236}">
                <a16:creationId xmlns=""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170403565"/>
              </p:ext>
            </p:extLst>
          </p:nvPr>
        </p:nvGraphicFramePr>
        <p:xfrm>
          <a:off x="488887" y="1066799"/>
          <a:ext cx="8197913" cy="442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7000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513" y="96982"/>
            <a:ext cx="2618344" cy="2757978"/>
          </a:xfrm>
          <a:ln>
            <a:noFill/>
          </a:ln>
        </p:spPr>
        <p:txBody>
          <a:bodyPr>
            <a:noAutofit/>
          </a:bodyPr>
          <a:lstStyle/>
          <a:p>
            <a:pPr algn="l"/>
            <a:r>
              <a:rPr lang="fr-FR" dirty="0"/>
              <a:t>Mauvaise performance du gouvernement dans la fourniture de services d’eau et d’assainissement | </a:t>
            </a:r>
            <a:r>
              <a:rPr lang="fr-FR" b="0" dirty="0"/>
              <a:t>Guinée | 2019</a:t>
            </a:r>
            <a:endParaRPr lang="fr-FR" dirty="0"/>
          </a:p>
        </p:txBody>
      </p:sp>
      <p:sp>
        <p:nvSpPr>
          <p:cNvPr id="3" name="Espace réservé du texte 2"/>
          <p:cNvSpPr>
            <a:spLocks noGrp="1"/>
          </p:cNvSpPr>
          <p:nvPr>
            <p:ph type="body" sz="quarter" idx="13"/>
          </p:nvPr>
        </p:nvSpPr>
        <p:spPr>
          <a:xfrm>
            <a:off x="405513" y="3429000"/>
            <a:ext cx="2032887" cy="2738080"/>
          </a:xfrm>
        </p:spPr>
        <p:txBody>
          <a:bodyPr/>
          <a:lstStyle/>
          <a:p>
            <a:r>
              <a:rPr lang="fr-FR" b="1" i="1" dirty="0"/>
              <a:t>Question posée aux répondants: </a:t>
            </a:r>
            <a:r>
              <a:rPr lang="fr-FR" i="1" dirty="0"/>
              <a:t>Qualifier la manière, bonne ou mauvaise, dont le gouvernement actuel répond aux préoccupations suivantes: Fourniture de services d’eau et d’assainissement? (% qui disent « plutôt mal » ou « très mal »)</a:t>
            </a:r>
            <a:endParaRPr lang="fr-FR" b="1" dirty="0"/>
          </a:p>
          <a:p>
            <a:endParaRPr lang="fr-FR" dirty="0"/>
          </a:p>
        </p:txBody>
      </p:sp>
      <p:graphicFrame>
        <p:nvGraphicFramePr>
          <p:cNvPr id="5" name="Graphique 5">
            <a:extLst>
              <a:ext uri="{FF2B5EF4-FFF2-40B4-BE49-F238E27FC236}">
                <a16:creationId xmlns=""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226631930"/>
              </p:ext>
            </p:extLst>
          </p:nvPr>
        </p:nvGraphicFramePr>
        <p:xfrm>
          <a:off x="2783841" y="229022"/>
          <a:ext cx="5954646" cy="5938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175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974" y="274638"/>
            <a:ext cx="8560051" cy="559767"/>
          </a:xfrm>
          <a:ln>
            <a:noFill/>
          </a:ln>
        </p:spPr>
        <p:txBody>
          <a:bodyPr>
            <a:noAutofit/>
          </a:bodyPr>
          <a:lstStyle/>
          <a:p>
            <a:pPr algn="l"/>
            <a:r>
              <a:rPr lang="fr-FR" sz="2400" dirty="0"/>
              <a:t>Principales sources d’eau du ménage </a:t>
            </a:r>
            <a:r>
              <a:rPr lang="fr-FR" sz="2400" b="0" dirty="0"/>
              <a:t>| Guinée | 2019</a:t>
            </a:r>
            <a:endParaRPr lang="fr-FR" sz="2400" dirty="0"/>
          </a:p>
        </p:txBody>
      </p:sp>
      <p:sp>
        <p:nvSpPr>
          <p:cNvPr id="3" name="Espace réservé du texte 2"/>
          <p:cNvSpPr>
            <a:spLocks noGrp="1"/>
          </p:cNvSpPr>
          <p:nvPr>
            <p:ph type="body" sz="quarter" idx="13"/>
          </p:nvPr>
        </p:nvSpPr>
        <p:spPr>
          <a:xfrm>
            <a:off x="284036" y="5873550"/>
            <a:ext cx="8738488" cy="382587"/>
          </a:xfrm>
        </p:spPr>
        <p:txBody>
          <a:bodyPr/>
          <a:lstStyle/>
          <a:p>
            <a:r>
              <a:rPr lang="fr-FR" b="1" i="1" dirty="0"/>
              <a:t>Question posée aux répondants:</a:t>
            </a:r>
            <a:r>
              <a:rPr lang="fr-FR" i="1" dirty="0"/>
              <a:t> Quelle est votre principale source d’eau à usage domestique?</a:t>
            </a:r>
            <a:endParaRPr lang="fr-FR" b="1" dirty="0"/>
          </a:p>
          <a:p>
            <a:endParaRPr lang="fr-FR" dirty="0"/>
          </a:p>
        </p:txBody>
      </p:sp>
      <p:sp>
        <p:nvSpPr>
          <p:cNvPr id="4" name="Espace réservé pour une image  3"/>
          <p:cNvSpPr>
            <a:spLocks noGrp="1"/>
          </p:cNvSpPr>
          <p:nvPr>
            <p:ph type="pic" sz="quarter" idx="12"/>
          </p:nvPr>
        </p:nvSpPr>
        <p:spPr/>
      </p:sp>
      <p:graphicFrame>
        <p:nvGraphicFramePr>
          <p:cNvPr id="9" name="Graphique 3">
            <a:extLst>
              <a:ext uri="{FF2B5EF4-FFF2-40B4-BE49-F238E27FC236}">
                <a16:creationId xmlns="" xmlns:a16="http://schemas.microsoft.com/office/drawing/2014/main" id="{00000000-0008-0000-0600-000004000000}"/>
              </a:ext>
            </a:extLst>
          </p:cNvPr>
          <p:cNvGraphicFramePr>
            <a:graphicFrameLocks noGrp="1"/>
          </p:cNvGraphicFramePr>
          <p:nvPr>
            <p:ph type="chart" sz="quarter" idx="15"/>
            <p:extLst>
              <p:ext uri="{D42A27DB-BD31-4B8C-83A1-F6EECF244321}">
                <p14:modId xmlns:p14="http://schemas.microsoft.com/office/powerpoint/2010/main" val="1825096763"/>
              </p:ext>
            </p:extLst>
          </p:nvPr>
        </p:nvGraphicFramePr>
        <p:xfrm>
          <a:off x="457200" y="974725"/>
          <a:ext cx="8392160" cy="477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83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noAutofit/>
          </a:bodyPr>
          <a:lstStyle/>
          <a:p>
            <a:pPr algn="l"/>
            <a:r>
              <a:rPr lang="fr-FR" sz="2400" dirty="0"/>
              <a:t>Disponibilité d’une toilette, latrine chasse </a:t>
            </a:r>
            <a:r>
              <a:rPr lang="fr-FR" sz="2400" b="0" dirty="0"/>
              <a:t>d’eau, ou latrine fonctionnelle | </a:t>
            </a:r>
            <a:r>
              <a:rPr lang="fr-FR" sz="2400" dirty="0"/>
              <a:t>Guinée | 2019</a:t>
            </a:r>
          </a:p>
        </p:txBody>
      </p:sp>
      <p:sp>
        <p:nvSpPr>
          <p:cNvPr id="3" name="Espace réservé du texte 2"/>
          <p:cNvSpPr>
            <a:spLocks noGrp="1"/>
          </p:cNvSpPr>
          <p:nvPr>
            <p:ph type="body" sz="quarter" idx="13"/>
          </p:nvPr>
        </p:nvSpPr>
        <p:spPr>
          <a:xfrm>
            <a:off x="405512" y="5417127"/>
            <a:ext cx="8405979" cy="749953"/>
          </a:xfrm>
        </p:spPr>
        <p:txBody>
          <a:bodyPr/>
          <a:lstStyle/>
          <a:p>
            <a:r>
              <a:rPr lang="fr-FR" b="1" i="1" dirty="0"/>
              <a:t>Question posée aux répondants:</a:t>
            </a:r>
            <a:r>
              <a:rPr lang="fr-FR" i="1" dirty="0"/>
              <a:t> Avez-vous à votre disposition une toilette ou une latrine chasse d’eau ou une latrine fonctionnelle que vous utilisez? [Si oui:] Est-ce à l’intérieur de votre maison, à l’intérieur de votre concession, ou hors de votre concession? </a:t>
            </a:r>
            <a:endParaRPr lang="fr-FR" b="1" dirty="0"/>
          </a:p>
          <a:p>
            <a:endParaRPr lang="fr-FR" dirty="0"/>
          </a:p>
        </p:txBody>
      </p:sp>
      <p:sp>
        <p:nvSpPr>
          <p:cNvPr id="4" name="Espace réservé pour une image  3"/>
          <p:cNvSpPr>
            <a:spLocks noGrp="1"/>
          </p:cNvSpPr>
          <p:nvPr>
            <p:ph type="pic" sz="quarter" idx="12"/>
          </p:nvPr>
        </p:nvSpPr>
        <p:spPr/>
      </p:sp>
      <p:graphicFrame>
        <p:nvGraphicFramePr>
          <p:cNvPr id="6" name="Chart 20">
            <a:extLst>
              <a:ext uri="{FF2B5EF4-FFF2-40B4-BE49-F238E27FC236}">
                <a16:creationId xmlns="" xmlns:a16="http://schemas.microsoft.com/office/drawing/2014/main" id="{0945BCAF-799A-4D45-8B27-94C376E03482}"/>
              </a:ext>
            </a:extLst>
          </p:cNvPr>
          <p:cNvGraphicFramePr/>
          <p:nvPr>
            <p:extLst>
              <p:ext uri="{D42A27DB-BD31-4B8C-83A1-F6EECF244321}">
                <p14:modId xmlns:p14="http://schemas.microsoft.com/office/powerpoint/2010/main" val="1405303952"/>
              </p:ext>
            </p:extLst>
          </p:nvPr>
        </p:nvGraphicFramePr>
        <p:xfrm>
          <a:off x="249383" y="965978"/>
          <a:ext cx="8756072" cy="4319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95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90560" cy="345122"/>
          </a:xfrm>
          <a:ln>
            <a:noFill/>
          </a:ln>
        </p:spPr>
        <p:txBody>
          <a:bodyPr>
            <a:noAutofit/>
          </a:bodyPr>
          <a:lstStyle/>
          <a:p>
            <a:pPr algn="l"/>
            <a:r>
              <a:rPr lang="fr-SN" sz="2400" b="0" dirty="0"/>
              <a:t>Toilette/latrine </a:t>
            </a:r>
            <a:r>
              <a:rPr lang="fr-SN" sz="2400" b="0" i="1" dirty="0"/>
              <a:t>à l’intérieur de la maison </a:t>
            </a:r>
            <a:r>
              <a:rPr lang="en-GB" sz="2400" b="0" dirty="0"/>
              <a:t>| par </a:t>
            </a:r>
            <a:r>
              <a:rPr lang="en-GB" sz="2400" b="0" dirty="0" err="1"/>
              <a:t>groupe</a:t>
            </a:r>
            <a:r>
              <a:rPr lang="en-GB" sz="2400" b="0" dirty="0"/>
              <a:t> socio-</a:t>
            </a:r>
            <a:r>
              <a:rPr lang="en-GB" sz="2400" b="0" dirty="0" err="1"/>
              <a:t>démographique</a:t>
            </a:r>
            <a:r>
              <a:rPr lang="en-GB" sz="2400" b="0" dirty="0"/>
              <a:t> | </a:t>
            </a:r>
            <a:r>
              <a:rPr lang="en-GB" sz="2400" b="0" dirty="0" err="1"/>
              <a:t>Guinée</a:t>
            </a:r>
            <a:r>
              <a:rPr lang="en-GB" sz="2400" b="0" dirty="0"/>
              <a:t> | 2019</a:t>
            </a:r>
            <a:endParaRPr lang="fr-FR" sz="2400" b="0" dirty="0"/>
          </a:p>
        </p:txBody>
      </p:sp>
      <p:sp>
        <p:nvSpPr>
          <p:cNvPr id="3" name="Espace réservé du texte 2"/>
          <p:cNvSpPr>
            <a:spLocks noGrp="1"/>
          </p:cNvSpPr>
          <p:nvPr>
            <p:ph type="body" sz="quarter" idx="13"/>
          </p:nvPr>
        </p:nvSpPr>
        <p:spPr>
          <a:xfrm>
            <a:off x="405512" y="5432079"/>
            <a:ext cx="8738488" cy="735002"/>
          </a:xfrm>
        </p:spPr>
        <p:txBody>
          <a:bodyPr/>
          <a:lstStyle/>
          <a:p>
            <a:r>
              <a:rPr lang="fr-FR" b="1" i="1" dirty="0"/>
              <a:t>Question posée aux répondants:</a:t>
            </a:r>
            <a:r>
              <a:rPr lang="fr-FR" i="1" dirty="0"/>
              <a:t> Avez-vous à votre disposition une toilette ou une latrine chasse d’eau ou une latrine fonctionnelle que vous utilisez? [Si oui:] Est-ce à l’intérieur de votre maison, à l’intérieur de votre concession, ou hors de votre concession? (% « à l’intérieur de la maison »)</a:t>
            </a:r>
            <a:endParaRPr lang="fr-FR" b="1" dirty="0"/>
          </a:p>
          <a:p>
            <a:endParaRPr lang="fr-FR" dirty="0"/>
          </a:p>
        </p:txBody>
      </p:sp>
      <p:graphicFrame>
        <p:nvGraphicFramePr>
          <p:cNvPr id="5" name="Graphique 5">
            <a:extLst>
              <a:ext uri="{FF2B5EF4-FFF2-40B4-BE49-F238E27FC236}">
                <a16:creationId xmlns=""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911934881"/>
              </p:ext>
            </p:extLst>
          </p:nvPr>
        </p:nvGraphicFramePr>
        <p:xfrm>
          <a:off x="680720" y="1097281"/>
          <a:ext cx="7843520" cy="4229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04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noAutofit/>
          </a:bodyPr>
          <a:lstStyle/>
          <a:p>
            <a:pPr algn="l"/>
            <a:r>
              <a:rPr lang="fr-FR" sz="2400" dirty="0"/>
              <a:t>Pas de toilette/latrine fonctionnelle dans la concession </a:t>
            </a:r>
            <a:r>
              <a:rPr lang="en-GB" sz="2400" b="0" dirty="0"/>
              <a:t>| </a:t>
            </a:r>
            <a:r>
              <a:rPr lang="en-GB" sz="2400" b="0" dirty="0" err="1"/>
              <a:t>Guinée</a:t>
            </a:r>
            <a:r>
              <a:rPr lang="en-GB" sz="2400" b="0" dirty="0"/>
              <a:t> | 2013-2019</a:t>
            </a:r>
            <a:endParaRPr lang="fr-FR" sz="2400" b="0" dirty="0"/>
          </a:p>
        </p:txBody>
      </p:sp>
      <p:sp>
        <p:nvSpPr>
          <p:cNvPr id="3" name="Espace réservé du texte 2"/>
          <p:cNvSpPr>
            <a:spLocks noGrp="1"/>
          </p:cNvSpPr>
          <p:nvPr>
            <p:ph type="body" sz="quarter" idx="13"/>
          </p:nvPr>
        </p:nvSpPr>
        <p:spPr>
          <a:xfrm>
            <a:off x="405512" y="5472545"/>
            <a:ext cx="8572233" cy="694536"/>
          </a:xfrm>
        </p:spPr>
        <p:txBody>
          <a:bodyPr/>
          <a:lstStyle/>
          <a:p>
            <a:r>
              <a:rPr lang="fr-FR" b="1" i="1" dirty="0"/>
              <a:t>Question posée aux répondants:</a:t>
            </a:r>
            <a:r>
              <a:rPr lang="fr-FR" i="1" dirty="0"/>
              <a:t> Avez-vous à votre disposition une toilette ou une latrine chasse d’eau ou une latrine fonctionnelle que vous utilisez? [Si oui:] Est-ce à l’intérieur de votre maison, à l’intérieur de votre concession, ou hors de votre concession? </a:t>
            </a:r>
            <a:endParaRPr lang="fr-FR" b="1" dirty="0"/>
          </a:p>
          <a:p>
            <a:endParaRPr lang="fr-FR" dirty="0"/>
          </a:p>
        </p:txBody>
      </p:sp>
      <p:graphicFrame>
        <p:nvGraphicFramePr>
          <p:cNvPr id="6" name="Graphique 2">
            <a:extLst>
              <a:ext uri="{FF2B5EF4-FFF2-40B4-BE49-F238E27FC236}">
                <a16:creationId xmlns=""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938411251"/>
              </p:ext>
            </p:extLst>
          </p:nvPr>
        </p:nvGraphicFramePr>
        <p:xfrm>
          <a:off x="543208" y="1131683"/>
          <a:ext cx="8143592" cy="4264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522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6000"/>
            <a:ext cx="6303962" cy="889448"/>
          </a:xfrm>
        </p:spPr>
        <p:txBody>
          <a:bodyPr>
            <a:noAutofit/>
          </a:bodyPr>
          <a:lstStyle/>
          <a:p>
            <a:r>
              <a:rPr lang="en-GB" sz="5400" noProof="0" dirty="0">
                <a:solidFill>
                  <a:schemeClr val="accent1"/>
                </a:solidFill>
              </a:rPr>
              <a:t>Conclusion</a:t>
            </a:r>
          </a:p>
        </p:txBody>
      </p:sp>
      <p:sp>
        <p:nvSpPr>
          <p:cNvPr id="6" name="Content Placeholder 2">
            <a:extLst>
              <a:ext uri="{FF2B5EF4-FFF2-40B4-BE49-F238E27FC236}">
                <a16:creationId xmlns="" xmlns:a16="http://schemas.microsoft.com/office/drawing/2014/main" id="{24937CCB-B934-4E14-BB54-589F833BC7E6}"/>
              </a:ext>
            </a:extLst>
          </p:cNvPr>
          <p:cNvSpPr>
            <a:spLocks noGrp="1"/>
          </p:cNvSpPr>
          <p:nvPr>
            <p:ph idx="1"/>
          </p:nvPr>
        </p:nvSpPr>
        <p:spPr>
          <a:xfrm>
            <a:off x="222564" y="1408922"/>
            <a:ext cx="8698872" cy="4966998"/>
          </a:xfrm>
        </p:spPr>
        <p:txBody>
          <a:bodyPr>
            <a:normAutofit/>
          </a:bodyPr>
          <a:lstStyle/>
          <a:p>
            <a:pPr marL="0" lvl="0" indent="0">
              <a:spcBef>
                <a:spcPts val="1800"/>
              </a:spcBef>
              <a:spcAft>
                <a:spcPts val="600"/>
              </a:spcAft>
              <a:buClr>
                <a:schemeClr val="accent1"/>
              </a:buClr>
              <a:buNone/>
              <a:defRPr/>
            </a:pPr>
            <a:endParaRPr lang="fr-SN" sz="2000" dirty="0">
              <a:solidFill>
                <a:srgbClr val="EF4901"/>
              </a:solidFill>
              <a:latin typeface="Century Gothic"/>
              <a:ea typeface="MS PGothic" charset="0"/>
            </a:endParaRPr>
          </a:p>
          <a:p>
            <a:pPr lvl="0">
              <a:spcBef>
                <a:spcPts val="1800"/>
              </a:spcBef>
              <a:spcAft>
                <a:spcPts val="600"/>
              </a:spcAft>
              <a:buClr>
                <a:schemeClr val="accent1"/>
              </a:buClr>
              <a:buFont typeface="Wingdings" panose="05000000000000000000" pitchFamily="2" charset="2"/>
              <a:buChar char="§"/>
              <a:defRPr/>
            </a:pPr>
            <a:endParaRPr lang="en-GB" sz="2000" dirty="0">
              <a:latin typeface="Century Gothic" pitchFamily="34" charset="0"/>
            </a:endParaRPr>
          </a:p>
        </p:txBody>
      </p:sp>
      <p:sp>
        <p:nvSpPr>
          <p:cNvPr id="3" name="Rectangle 2"/>
          <p:cNvSpPr/>
          <p:nvPr/>
        </p:nvSpPr>
        <p:spPr>
          <a:xfrm>
            <a:off x="222564" y="1821135"/>
            <a:ext cx="8698872" cy="4878259"/>
          </a:xfrm>
          <a:prstGeom prst="rect">
            <a:avLst/>
          </a:prstGeom>
        </p:spPr>
        <p:txBody>
          <a:bodyPr wrap="square">
            <a:spAutoFit/>
          </a:bodyPr>
          <a:lstStyle/>
          <a:p>
            <a:pPr marL="514350" indent="-514350">
              <a:spcAft>
                <a:spcPts val="600"/>
              </a:spcAft>
              <a:buClr>
                <a:schemeClr val="accent1"/>
              </a:buClr>
              <a:buFont typeface="Wingdings" panose="05000000000000000000" pitchFamily="2" charset="2"/>
              <a:buChar char="§"/>
            </a:pPr>
            <a:r>
              <a:rPr lang="fr-FR" dirty="0">
                <a:latin typeface="Century Gothic" panose="020B0502020202020204" pitchFamily="34" charset="0"/>
                <a:ea typeface="Meiryo"/>
                <a:cs typeface="Arial" panose="020B0604020202020204" pitchFamily="34" charset="0"/>
              </a:rPr>
              <a:t>L’accès à l’eau potable est la deuxième préoccupation des Guinéens et demeure toujours un défi pour beaucoup de Guinéens malgré l’amélioration notée entre 2017 et 2019. </a:t>
            </a:r>
          </a:p>
          <a:p>
            <a:pPr marL="514350" indent="-514350">
              <a:spcAft>
                <a:spcPts val="600"/>
              </a:spcAft>
              <a:buClr>
                <a:schemeClr val="accent1"/>
              </a:buClr>
              <a:buFont typeface="Wingdings" panose="05000000000000000000" pitchFamily="2" charset="2"/>
              <a:buChar char="§"/>
            </a:pPr>
            <a:endParaRPr lang="fr-FR" dirty="0">
              <a:latin typeface="Century Gothic" panose="020B0502020202020204" pitchFamily="34" charset="0"/>
              <a:ea typeface="Meiryo"/>
              <a:cs typeface="Arial" panose="020B0604020202020204" pitchFamily="34" charset="0"/>
            </a:endParaRPr>
          </a:p>
          <a:p>
            <a:pPr marL="514350" indent="-514350">
              <a:spcAft>
                <a:spcPts val="600"/>
              </a:spcAft>
              <a:buClr>
                <a:schemeClr val="accent1"/>
              </a:buClr>
              <a:buFont typeface="Wingdings" panose="05000000000000000000" pitchFamily="2" charset="2"/>
              <a:buChar char="§"/>
            </a:pPr>
            <a:r>
              <a:rPr lang="fr-FR" dirty="0">
                <a:latin typeface="Century Gothic" panose="020B0502020202020204" pitchFamily="34" charset="0"/>
                <a:ea typeface="Meiryo"/>
                <a:cs typeface="Arial" panose="020B0604020202020204" pitchFamily="34" charset="0"/>
              </a:rPr>
              <a:t>Pendant cette crise de la COVID-19, le gouvernement guinéen est attendu sur la question de l’accès à l’eau potable et aux services d’assainissement. Mais les efforts du gouvernement dans ce sens sont jugés insuffisants par bon nombre de Guinéens. </a:t>
            </a:r>
          </a:p>
          <a:p>
            <a:pPr>
              <a:spcAft>
                <a:spcPts val="600"/>
              </a:spcAft>
            </a:pPr>
            <a:endParaRPr lang="fr-FR" sz="3200" dirty="0">
              <a:latin typeface="Century Gothic" panose="020B0502020202020204" pitchFamily="34" charset="0"/>
              <a:ea typeface="Meiryo"/>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164" y="2154257"/>
            <a:ext cx="8859836" cy="2096031"/>
          </a:xfrm>
        </p:spPr>
        <p:txBody>
          <a:bodyPr>
            <a:noAutofit/>
          </a:bodyPr>
          <a:lstStyle/>
          <a:p>
            <a:pPr algn="ctr"/>
            <a:r>
              <a:rPr lang="fr-FR" sz="3200" i="1" dirty="0" smtClean="0">
                <a:solidFill>
                  <a:schemeClr val="tx1"/>
                </a:solidFill>
              </a:rPr>
              <a:t>2</a:t>
            </a:r>
            <a:r>
              <a:rPr lang="fr-FR" sz="3200" i="1" baseline="30000" dirty="0" smtClean="0">
                <a:solidFill>
                  <a:schemeClr val="tx1"/>
                </a:solidFill>
              </a:rPr>
              <a:t>ème</a:t>
            </a:r>
            <a:r>
              <a:rPr lang="fr-FR" sz="3200" i="1" dirty="0" smtClean="0">
                <a:solidFill>
                  <a:schemeClr val="tx1"/>
                </a:solidFill>
              </a:rPr>
              <a:t> Thématique</a:t>
            </a:r>
            <a:r>
              <a:rPr lang="fr-FR" sz="3200" dirty="0" smtClean="0"/>
              <a:t/>
            </a:r>
            <a:br>
              <a:rPr lang="fr-FR" sz="3200" dirty="0" smtClean="0"/>
            </a:br>
            <a:r>
              <a:rPr lang="fr-FR" sz="6000" dirty="0"/>
              <a:t>A</a:t>
            </a:r>
            <a:r>
              <a:rPr lang="fr-FR" sz="6000" dirty="0" smtClean="0"/>
              <a:t>ccès aux services de la santé</a:t>
            </a:r>
            <a:endParaRPr lang="fr-FR" sz="6000" dirty="0"/>
          </a:p>
        </p:txBody>
      </p:sp>
      <p:sp>
        <p:nvSpPr>
          <p:cNvPr id="3" name="Subtitle 2"/>
          <p:cNvSpPr>
            <a:spLocks noGrp="1"/>
          </p:cNvSpPr>
          <p:nvPr>
            <p:ph type="subTitle" idx="1"/>
          </p:nvPr>
        </p:nvSpPr>
        <p:spPr>
          <a:xfrm>
            <a:off x="284164" y="4250288"/>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9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Couverture</a:t>
            </a:r>
          </a:p>
        </p:txBody>
      </p:sp>
      <p:sp>
        <p:nvSpPr>
          <p:cNvPr id="3" name="Picture Placeholder 2">
            <a:extLst>
              <a:ext uri="{FF2B5EF4-FFF2-40B4-BE49-F238E27FC236}">
                <a16:creationId xmlns="" xmlns:a16="http://schemas.microsoft.com/office/drawing/2014/main" id="{CEEDF99E-83E5-4179-8F68-9B8D303D0F4D}"/>
              </a:ext>
            </a:extLst>
          </p:cNvPr>
          <p:cNvSpPr>
            <a:spLocks noGrp="1"/>
          </p:cNvSpPr>
          <p:nvPr>
            <p:ph type="pic" sz="quarter" idx="12"/>
          </p:nvPr>
        </p:nvSpPr>
        <p:spPr/>
      </p:sp>
      <p:pic>
        <p:nvPicPr>
          <p:cNvPr id="6" name="Picture 5">
            <a:extLst>
              <a:ext uri="{FF2B5EF4-FFF2-40B4-BE49-F238E27FC236}">
                <a16:creationId xmlns="" xmlns:a16="http://schemas.microsoft.com/office/drawing/2014/main" id="{9A21E766-2ECF-412F-8549-4F399FA7BF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017" y="808436"/>
            <a:ext cx="8897678" cy="6189893"/>
          </a:xfrm>
          <a:prstGeom prst="rect">
            <a:avLst/>
          </a:prstGeom>
          <a:noFill/>
          <a:ln>
            <a:noFill/>
          </a:ln>
        </p:spPr>
      </p:pic>
      <p:pic>
        <p:nvPicPr>
          <p:cNvPr id="5" name="Image 5"/>
          <p:cNvPicPr>
            <a:picLocks noChangeAspect="1" noChangeArrowheads="1"/>
          </p:cNvPicPr>
          <p:nvPr/>
        </p:nvPicPr>
        <p:blipFill>
          <a:blip r:embed="rId3">
            <a:extLst>
              <a:ext uri="{28A0092B-C50C-407E-A947-70E740481C1C}">
                <a14:useLocalDpi xmlns:a14="http://schemas.microsoft.com/office/drawing/2010/main" val="0"/>
              </a:ext>
            </a:extLst>
          </a:blip>
          <a:srcRect t="1145" b="1145"/>
          <a:stretch>
            <a:fillRect/>
          </a:stretch>
        </p:blipFill>
        <p:spPr bwMode="auto">
          <a:xfrm>
            <a:off x="249239" y="5742013"/>
            <a:ext cx="1620836"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419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0"/>
            <a:ext cx="5900738" cy="1149927"/>
          </a:xfrm>
        </p:spPr>
        <p:txBody>
          <a:bodyPr>
            <a:normAutofit/>
          </a:bodyPr>
          <a:lstStyle/>
          <a:p>
            <a:r>
              <a:rPr lang="en-GB" sz="6000" dirty="0">
                <a:solidFill>
                  <a:srgbClr val="FF0000"/>
                </a:solidFill>
                <a:latin typeface="Century Gothic" charset="0"/>
                <a:ea typeface="MS PGothic" charset="0"/>
              </a:rPr>
              <a:t>Résumé</a:t>
            </a:r>
            <a:endParaRPr lang="en-GB" sz="6000" noProof="0" dirty="0">
              <a:solidFill>
                <a:srgbClr val="FF0000"/>
              </a:solidFill>
              <a:latin typeface="Century Gothic" charset="0"/>
              <a:ea typeface="MS PGothic" charset="0"/>
            </a:endParaRPr>
          </a:p>
        </p:txBody>
      </p:sp>
      <p:sp>
        <p:nvSpPr>
          <p:cNvPr id="4" name="Content Placeholder 2"/>
          <p:cNvSpPr txBox="1">
            <a:spLocks/>
          </p:cNvSpPr>
          <p:nvPr/>
        </p:nvSpPr>
        <p:spPr>
          <a:xfrm>
            <a:off x="249238" y="1356852"/>
            <a:ext cx="8698872" cy="4876472"/>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Disponibilité des centres de santé: </a:t>
            </a:r>
            <a:r>
              <a:rPr lang="fr-FR" sz="1800" dirty="0">
                <a:solidFill>
                  <a:schemeClr val="tx1"/>
                </a:solidFill>
                <a:latin typeface="Century Gothic"/>
                <a:ea typeface="MS PGothic" charset="0"/>
              </a:rPr>
              <a:t>Plus de trois quarts (77%) des zones visitées lors de cette enquête disposent des centres de santé.</a:t>
            </a:r>
          </a:p>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Difficultés d’accès aux services de santé: </a:t>
            </a:r>
            <a:r>
              <a:rPr lang="fr-FR" sz="1800" dirty="0">
                <a:solidFill>
                  <a:schemeClr val="tx1"/>
                </a:solidFill>
                <a:latin typeface="Century Gothic"/>
                <a:ea typeface="MS PGothic" charset="0"/>
              </a:rPr>
              <a:t>La majorité (61%) des Guinéens trouvent difficile l’obtention des soins médicaux dont ils ont besoin.</a:t>
            </a:r>
          </a:p>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Corruption du personnel médical: </a:t>
            </a:r>
            <a:r>
              <a:rPr lang="fr-FR" sz="1800" dirty="0">
                <a:solidFill>
                  <a:schemeClr val="tx1"/>
                </a:solidFill>
                <a:latin typeface="Century Gothic"/>
                <a:ea typeface="MS PGothic" charset="0"/>
              </a:rPr>
              <a:t>Plus d’un tiers (37%) des Guinéens déclarent avoir versé des pots-de-vin aux agents de santé au cours de l’année passée.</a:t>
            </a:r>
          </a:p>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Priorités des Guinéens: </a:t>
            </a:r>
            <a:r>
              <a:rPr lang="fr-FR" sz="1800" dirty="0">
                <a:solidFill>
                  <a:schemeClr val="tx1"/>
                </a:solidFill>
                <a:latin typeface="Century Gothic"/>
                <a:ea typeface="MS PGothic" charset="0"/>
              </a:rPr>
              <a:t>La santé fait partie des trois premières priorités des Guinéens auxquelles le gouvernement doit faire face.</a:t>
            </a:r>
          </a:p>
          <a:p>
            <a:pPr>
              <a:spcBef>
                <a:spcPts val="1800"/>
              </a:spcBef>
              <a:spcAft>
                <a:spcPts val="600"/>
              </a:spcAft>
              <a:buClr>
                <a:schemeClr val="accent1"/>
              </a:buClr>
              <a:buFont typeface="Wingdings" panose="05000000000000000000" pitchFamily="2" charset="2"/>
              <a:buChar char="§"/>
              <a:defRPr/>
            </a:pPr>
            <a:r>
              <a:rPr lang="fr-SN" sz="1800" b="1" dirty="0">
                <a:solidFill>
                  <a:schemeClr val="accent1"/>
                </a:solidFill>
                <a:latin typeface="Century Gothic"/>
                <a:ea typeface="MS PGothic" charset="0"/>
              </a:rPr>
              <a:t>Manque de satisfaction par rapport à l’action gouvernementale: </a:t>
            </a:r>
            <a:r>
              <a:rPr lang="fr-SN" sz="1800" dirty="0">
                <a:solidFill>
                  <a:srgbClr val="3C3C3C"/>
                </a:solidFill>
                <a:latin typeface="Century Gothic"/>
                <a:ea typeface="MS PGothic" charset="0"/>
              </a:rPr>
              <a:t>Pour la plupart (73%) des Guinéens, le gouvernement répond mal à leur préoccupation par rapport à l’</a:t>
            </a:r>
            <a:r>
              <a:rPr lang="fr-FR" sz="1800" dirty="0">
                <a:solidFill>
                  <a:srgbClr val="3C3C3C"/>
                </a:solidFill>
                <a:latin typeface="Century Gothic"/>
                <a:ea typeface="MS PGothic" charset="0"/>
              </a:rPr>
              <a:t>amélioration des services de santé de base.</a:t>
            </a:r>
            <a:endParaRPr lang="fr-SN" sz="1800" dirty="0">
              <a:solidFill>
                <a:srgbClr val="3C3C3C"/>
              </a:solidFill>
              <a:latin typeface="Century Gothic"/>
              <a:ea typeface="MS PGothic" charset="0"/>
            </a:endParaRPr>
          </a:p>
          <a:p>
            <a:pPr marL="0" indent="0">
              <a:spcBef>
                <a:spcPts val="1800"/>
              </a:spcBef>
              <a:spcAft>
                <a:spcPts val="600"/>
              </a:spcAft>
              <a:buClr>
                <a:schemeClr val="accent1"/>
              </a:buClr>
              <a:buNone/>
              <a:defRPr/>
            </a:pPr>
            <a:endParaRPr lang="fr-FR" sz="2000" dirty="0">
              <a:solidFill>
                <a:schemeClr val="tx1"/>
              </a:solidFill>
              <a:latin typeface="Century Gothic"/>
              <a:ea typeface="MS PGothic" charset="0"/>
            </a:endParaRPr>
          </a:p>
          <a:p>
            <a:pPr marL="0" lvl="0" indent="0">
              <a:spcBef>
                <a:spcPts val="1800"/>
              </a:spcBef>
              <a:spcAft>
                <a:spcPts val="600"/>
              </a:spcAft>
              <a:buClr>
                <a:schemeClr val="accent1"/>
              </a:buClr>
              <a:buNone/>
              <a:defRPr/>
            </a:pPr>
            <a:endParaRPr lang="fr-FR" sz="2000" dirty="0">
              <a:solidFill>
                <a:srgbClr val="2E2E2E"/>
              </a:solidFill>
              <a:latin typeface="Century Gothic"/>
              <a:ea typeface="MS PGothic" charset="0"/>
            </a:endParaRPr>
          </a:p>
        </p:txBody>
      </p:sp>
    </p:spTree>
    <p:extLst>
      <p:ext uri="{BB962C8B-B14F-4D97-AF65-F5344CB8AC3E}">
        <p14:creationId xmlns:p14="http://schemas.microsoft.com/office/powerpoint/2010/main" val="223987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a16="http://schemas.microsoft.com/office/drawing/2014/main" xmlns=""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spTree>
    <p:extLst>
      <p:ext uri="{BB962C8B-B14F-4D97-AF65-F5344CB8AC3E}">
        <p14:creationId xmlns:p14="http://schemas.microsoft.com/office/powerpoint/2010/main" val="3681302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782190" cy="838029"/>
          </a:xfrm>
        </p:spPr>
        <p:txBody>
          <a:bodyPr>
            <a:normAutofit/>
          </a:bodyPr>
          <a:lstStyle/>
          <a:p>
            <a:pPr algn="just"/>
            <a:r>
              <a:rPr lang="en-GB" sz="4000" dirty="0" err="1"/>
              <a:t>Disponibilité</a:t>
            </a:r>
            <a:r>
              <a:rPr lang="en-GB" sz="4000" dirty="0"/>
              <a:t> des centres de santé</a:t>
            </a:r>
            <a:endParaRPr lang="en-GB" sz="4000" cap="none" noProof="0" dirty="0"/>
          </a:p>
        </p:txBody>
      </p:sp>
    </p:spTree>
    <p:extLst>
      <p:ext uri="{BB962C8B-B14F-4D97-AF65-F5344CB8AC3E}">
        <p14:creationId xmlns:p14="http://schemas.microsoft.com/office/powerpoint/2010/main" val="2050073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err="1">
                <a:solidFill>
                  <a:srgbClr val="FF0000"/>
                </a:solidFill>
              </a:rPr>
              <a:t>Résultats</a:t>
            </a:r>
            <a:r>
              <a:rPr lang="en-GB" sz="5400" dirty="0">
                <a:solidFill>
                  <a:srgbClr val="FF0000"/>
                </a:solidFill>
              </a:rPr>
              <a:t> </a:t>
            </a:r>
            <a:r>
              <a:rPr lang="en-GB" sz="5400" dirty="0" err="1">
                <a:solidFill>
                  <a:srgbClr val="FF0000"/>
                </a:solidFill>
              </a:rPr>
              <a:t>clés</a:t>
            </a:r>
            <a:endParaRPr lang="en-GB" sz="5400" noProof="0" dirty="0">
              <a:solidFill>
                <a:srgbClr val="FF0000"/>
              </a:solidFill>
            </a:endParaRPr>
          </a:p>
        </p:txBody>
      </p:sp>
      <p:sp>
        <p:nvSpPr>
          <p:cNvPr id="3" name="Content Placeholder 2"/>
          <p:cNvSpPr>
            <a:spLocks noGrp="1"/>
          </p:cNvSpPr>
          <p:nvPr>
            <p:ph idx="1"/>
          </p:nvPr>
        </p:nvSpPr>
        <p:spPr>
          <a:xfrm>
            <a:off x="249238" y="902679"/>
            <a:ext cx="8645524" cy="5373659"/>
          </a:xfrm>
        </p:spPr>
        <p:txBody>
          <a:bodyPr>
            <a:noAutofit/>
          </a:bodyPr>
          <a:lstStyle/>
          <a:p>
            <a:pPr>
              <a:spcBef>
                <a:spcPts val="1800"/>
              </a:spcBef>
              <a:spcAft>
                <a:spcPts val="600"/>
              </a:spcAft>
              <a:buClr>
                <a:schemeClr val="accent1"/>
              </a:buClr>
              <a:buFont typeface="Century Gothic" pitchFamily="34" charset="0"/>
              <a:buChar char="■"/>
            </a:pPr>
            <a:endParaRPr lang="en-GB" dirty="0"/>
          </a:p>
          <a:p>
            <a:pPr lvl="0">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Plus de trois quarts (77%) des zones visitées lors de cette enquête disposent de centres de santé.</a:t>
            </a:r>
          </a:p>
          <a:p>
            <a:pPr>
              <a:spcBef>
                <a:spcPts val="1800"/>
              </a:spcBef>
              <a:spcAft>
                <a:spcPts val="600"/>
              </a:spcAft>
              <a:buClr>
                <a:schemeClr val="accent1"/>
              </a:buClr>
              <a:buFont typeface="Wingdings" panose="05000000000000000000" pitchFamily="2" charset="2"/>
              <a:buChar char="§"/>
              <a:defRPr/>
            </a:pPr>
            <a:r>
              <a:rPr lang="fr-FR" dirty="0">
                <a:latin typeface="Century Gothic"/>
                <a:ea typeface="MS PGothic" charset="0"/>
              </a:rPr>
              <a:t>Moins de la moitié des zones visitées dans les régions de Labé (46%) et Mamou (46%) disposent </a:t>
            </a:r>
            <a:r>
              <a:rPr lang="fr-SN" dirty="0">
                <a:latin typeface="Century Gothic"/>
                <a:ea typeface="MS PGothic" charset="0"/>
              </a:rPr>
              <a:t>de centres de santé.</a:t>
            </a:r>
          </a:p>
          <a:p>
            <a:pPr>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Les centres de santé sont plus disponibles en milieu urbain (85%) qu’en milieu rural (73%). Il en est de même des zones habitées par les Guinéens dont le niveau de pauvreté vécue est bas ou nul (81%) par rapport à celles des très pauvres (72%).</a:t>
            </a:r>
          </a:p>
          <a:p>
            <a:pPr lvl="0">
              <a:spcBef>
                <a:spcPts val="1800"/>
              </a:spcBef>
              <a:spcAft>
                <a:spcPts val="600"/>
              </a:spcAft>
              <a:buClr>
                <a:schemeClr val="accent1"/>
              </a:buClr>
              <a:buFont typeface="Wingdings" panose="05000000000000000000" pitchFamily="2" charset="2"/>
              <a:buChar char="§"/>
              <a:defRPr/>
            </a:pPr>
            <a:endParaRPr lang="fr-FR" dirty="0">
              <a:latin typeface="Century Gothic"/>
              <a:ea typeface="MS PGothic" charset="0"/>
            </a:endParaRPr>
          </a:p>
          <a:p>
            <a:pPr marL="0" lvl="0" indent="0">
              <a:spcBef>
                <a:spcPts val="1800"/>
              </a:spcBef>
              <a:spcAft>
                <a:spcPts val="600"/>
              </a:spcAft>
              <a:buClr>
                <a:schemeClr val="accent1"/>
              </a:buClr>
              <a:buNone/>
              <a:defRPr/>
            </a:pPr>
            <a:r>
              <a:rPr lang="fr-FR" dirty="0">
                <a:latin typeface="Century Gothic"/>
                <a:ea typeface="MS PGothic" charset="0"/>
              </a:rPr>
              <a:t> </a:t>
            </a:r>
            <a:endParaRPr lang="en-GB" dirty="0"/>
          </a:p>
        </p:txBody>
      </p:sp>
    </p:spTree>
    <p:extLst>
      <p:ext uri="{BB962C8B-B14F-4D97-AF65-F5344CB8AC3E}">
        <p14:creationId xmlns:p14="http://schemas.microsoft.com/office/powerpoint/2010/main" val="376732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288820"/>
            <a:ext cx="8937523" cy="418089"/>
          </a:xfrm>
          <a:ln>
            <a:noFill/>
          </a:ln>
        </p:spPr>
        <p:txBody>
          <a:bodyPr rtlCol="0">
            <a:noAutofit/>
          </a:bodyPr>
          <a:lstStyle/>
          <a:p>
            <a:pPr algn="l" fontAlgn="auto">
              <a:spcAft>
                <a:spcPts val="0"/>
              </a:spcAft>
              <a:defRPr/>
            </a:pPr>
            <a:r>
              <a:rPr lang="fr-CI" sz="2400" dirty="0">
                <a:ea typeface="+mj-ea"/>
                <a:cs typeface="+mj-cs"/>
              </a:rPr>
              <a:t>Disponibilité de centres de santé dans les zones enquêtées </a:t>
            </a:r>
            <a:r>
              <a:rPr lang="fr-CI" sz="2400" b="0" dirty="0">
                <a:ea typeface="+mj-ea"/>
                <a:cs typeface="+mj-cs"/>
              </a:rPr>
              <a:t>| Guinée | 2013-2019</a:t>
            </a:r>
          </a:p>
        </p:txBody>
      </p:sp>
      <p:sp>
        <p:nvSpPr>
          <p:cNvPr id="2050" name="Text Placeholder 2"/>
          <p:cNvSpPr>
            <a:spLocks noGrp="1"/>
          </p:cNvSpPr>
          <p:nvPr>
            <p:ph type="body" sz="quarter" idx="13"/>
          </p:nvPr>
        </p:nvSpPr>
        <p:spPr>
          <a:xfrm>
            <a:off x="206477" y="5537201"/>
            <a:ext cx="8701549" cy="629880"/>
          </a:xfrm>
        </p:spPr>
        <p:txBody>
          <a:bodyPr/>
          <a:lstStyle/>
          <a:p>
            <a:r>
              <a:rPr lang="fr-FR" b="1" i="1" dirty="0">
                <a:latin typeface="Century Gothic" charset="0"/>
                <a:ea typeface="MS PGothic" charset="0"/>
                <a:cs typeface="Century Gothic" charset="0"/>
              </a:rPr>
              <a:t>Observation des enquêteurs: </a:t>
            </a:r>
            <a:r>
              <a:rPr lang="fr-FR" i="1" dirty="0"/>
              <a:t>Les infrastructures suivantes sont-elles disponibles dans cette unité d’échantillonnage/zone de dénombrement ou à distance de marche de celle-ci: Centre de santé (privée, publique, ou les deux)? (% « oui »)</a:t>
            </a:r>
            <a:endParaRPr lang="fr-FR" i="1" dirty="0">
              <a:latin typeface="Century Gothic" charset="0"/>
              <a:ea typeface="MS PGothic" charset="0"/>
              <a:cs typeface="Century Gothic" charset="0"/>
            </a:endParaRPr>
          </a:p>
          <a:p>
            <a:endParaRPr lang="fr-FR" i="1" dirty="0">
              <a:latin typeface="Century Gothic" charset="0"/>
              <a:ea typeface="MS PGothic" charset="0"/>
              <a:cs typeface="Century Gothic" charset="0"/>
            </a:endParaRPr>
          </a:p>
        </p:txBody>
      </p:sp>
      <p:graphicFrame>
        <p:nvGraphicFramePr>
          <p:cNvPr id="5" name="Graphique 3">
            <a:extLst>
              <a:ext uri="{FF2B5EF4-FFF2-40B4-BE49-F238E27FC236}">
                <a16:creationId xmlns:a16="http://schemas.microsoft.com/office/drawing/2014/main" xmlns="" id="{00000000-0008-0000-0000-000004000000}"/>
              </a:ext>
            </a:extLst>
          </p:cNvPr>
          <p:cNvGraphicFramePr>
            <a:graphicFrameLocks/>
          </p:cNvGraphicFramePr>
          <p:nvPr>
            <p:extLst/>
          </p:nvPr>
        </p:nvGraphicFramePr>
        <p:xfrm>
          <a:off x="553673" y="1174459"/>
          <a:ext cx="7994709" cy="4253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817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51"/>
            <a:ext cx="8432800" cy="418089"/>
          </a:xfrm>
          <a:ln>
            <a:noFill/>
          </a:ln>
        </p:spPr>
        <p:txBody>
          <a:bodyPr rtlCol="0">
            <a:noAutofit/>
          </a:bodyPr>
          <a:lstStyle/>
          <a:p>
            <a:pPr algn="l" fontAlgn="auto">
              <a:spcAft>
                <a:spcPts val="0"/>
              </a:spcAft>
              <a:defRPr/>
            </a:pPr>
            <a:r>
              <a:rPr lang="en-GB" noProof="0" dirty="0" err="1">
                <a:ea typeface="+mj-ea"/>
                <a:cs typeface="+mj-cs"/>
              </a:rPr>
              <a:t>Disponibilité</a:t>
            </a:r>
            <a:r>
              <a:rPr lang="en-GB" noProof="0" dirty="0">
                <a:ea typeface="+mj-ea"/>
                <a:cs typeface="+mj-cs"/>
              </a:rPr>
              <a:t> de centres de santé dans les </a:t>
            </a:r>
            <a:r>
              <a:rPr lang="en-GB" dirty="0">
                <a:ea typeface="+mj-ea"/>
                <a:cs typeface="+mj-cs"/>
              </a:rPr>
              <a:t>zones </a:t>
            </a:r>
            <a:r>
              <a:rPr lang="en-GB" dirty="0" err="1">
                <a:ea typeface="+mj-ea"/>
                <a:cs typeface="+mj-cs"/>
              </a:rPr>
              <a:t>enquêtées</a:t>
            </a:r>
            <a:r>
              <a:rPr lang="en-GB" dirty="0">
                <a:ea typeface="+mj-ea"/>
                <a:cs typeface="+mj-cs"/>
              </a:rPr>
              <a:t> </a:t>
            </a:r>
            <a:r>
              <a:rPr lang="en-GB" b="0" noProof="0" dirty="0">
                <a:ea typeface="+mj-ea"/>
                <a:cs typeface="+mj-cs"/>
              </a:rPr>
              <a:t>| par </a:t>
            </a:r>
            <a:r>
              <a:rPr lang="en-GB" b="0" noProof="0" dirty="0" err="1">
                <a:ea typeface="+mj-ea"/>
                <a:cs typeface="+mj-cs"/>
              </a:rPr>
              <a:t>groupe</a:t>
            </a:r>
            <a:r>
              <a:rPr lang="en-GB" b="0" noProof="0" dirty="0">
                <a:ea typeface="+mj-ea"/>
                <a:cs typeface="+mj-cs"/>
              </a:rPr>
              <a:t> socio-</a:t>
            </a:r>
            <a:r>
              <a:rPr lang="en-GB" b="0" noProof="0" dirty="0" err="1">
                <a:ea typeface="+mj-ea"/>
                <a:cs typeface="+mj-cs"/>
              </a:rPr>
              <a:t>démographique</a:t>
            </a:r>
            <a:r>
              <a:rPr lang="en-GB" b="0" noProof="0" dirty="0">
                <a:ea typeface="+mj-ea"/>
                <a:cs typeface="+mj-cs"/>
              </a:rPr>
              <a:t> </a:t>
            </a:r>
            <a:r>
              <a:rPr lang="en-GB" b="0" dirty="0"/>
              <a:t>| </a:t>
            </a:r>
            <a:r>
              <a:rPr lang="en-GB" b="0" dirty="0" err="1"/>
              <a:t>Guinée</a:t>
            </a:r>
            <a:r>
              <a:rPr lang="en-GB" b="0" dirty="0"/>
              <a:t> </a:t>
            </a:r>
            <a:r>
              <a:rPr lang="en-GB" b="0" noProof="0" dirty="0">
                <a:ea typeface="+mj-ea"/>
                <a:cs typeface="+mj-cs"/>
              </a:rPr>
              <a:t>| 2019</a:t>
            </a:r>
          </a:p>
        </p:txBody>
      </p:sp>
      <p:sp>
        <p:nvSpPr>
          <p:cNvPr id="2050" name="Text Placeholder 2"/>
          <p:cNvSpPr>
            <a:spLocks noGrp="1"/>
          </p:cNvSpPr>
          <p:nvPr>
            <p:ph type="body" sz="quarter" idx="13"/>
          </p:nvPr>
        </p:nvSpPr>
        <p:spPr>
          <a:xfrm>
            <a:off x="405512" y="5488648"/>
            <a:ext cx="8281288" cy="629880"/>
          </a:xfrm>
        </p:spPr>
        <p:txBody>
          <a:bodyPr/>
          <a:lstStyle/>
          <a:p>
            <a:r>
              <a:rPr lang="fr-FR" b="1" i="1" dirty="0">
                <a:latin typeface="Century Gothic" charset="0"/>
                <a:ea typeface="MS PGothic" charset="0"/>
                <a:cs typeface="Century Gothic" charset="0"/>
              </a:rPr>
              <a:t>Observation des enquêteurs: </a:t>
            </a:r>
            <a:r>
              <a:rPr lang="fr-FR" i="1" dirty="0"/>
              <a:t>Les infrastructures suivantes sont-elles disponibles dans cette unité d’échantillonnage/zone de dénombrement ou à distance de marche de celle-ci: Centre de santé (privée, publique, ou les deux)? (% « oui »)</a:t>
            </a:r>
            <a:endParaRPr lang="fr-FR" i="1" dirty="0">
              <a:latin typeface="Century Gothic" charset="0"/>
              <a:ea typeface="MS PGothic" charset="0"/>
              <a:cs typeface="Century Gothic" charset="0"/>
            </a:endParaRPr>
          </a:p>
        </p:txBody>
      </p:sp>
      <p:graphicFrame>
        <p:nvGraphicFramePr>
          <p:cNvPr id="5" name="Graphique 1">
            <a:extLst>
              <a:ext uri="{FF2B5EF4-FFF2-40B4-BE49-F238E27FC236}">
                <a16:creationId xmlns:a16="http://schemas.microsoft.com/office/drawing/2014/main" xmlns="" id="{00000000-0008-0000-0000-000002000000}"/>
              </a:ext>
            </a:extLst>
          </p:cNvPr>
          <p:cNvGraphicFramePr>
            <a:graphicFrameLocks/>
          </p:cNvGraphicFramePr>
          <p:nvPr>
            <p:extLst/>
          </p:nvPr>
        </p:nvGraphicFramePr>
        <p:xfrm>
          <a:off x="1064291" y="639967"/>
          <a:ext cx="6392311" cy="486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3491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782190" cy="838029"/>
          </a:xfrm>
        </p:spPr>
        <p:txBody>
          <a:bodyPr>
            <a:normAutofit fontScale="90000"/>
          </a:bodyPr>
          <a:lstStyle/>
          <a:p>
            <a:r>
              <a:rPr lang="en-GB" sz="4000" dirty="0" err="1"/>
              <a:t>Fréquentation</a:t>
            </a:r>
            <a:r>
              <a:rPr lang="en-GB" sz="4000" dirty="0"/>
              <a:t> des structures </a:t>
            </a:r>
            <a:r>
              <a:rPr lang="en-GB" sz="4000" dirty="0" err="1"/>
              <a:t>sanitaires</a:t>
            </a:r>
            <a:endParaRPr lang="en-GB" sz="4000" cap="none" noProof="0" dirty="0"/>
          </a:p>
        </p:txBody>
      </p:sp>
    </p:spTree>
    <p:extLst>
      <p:ext uri="{BB962C8B-B14F-4D97-AF65-F5344CB8AC3E}">
        <p14:creationId xmlns:p14="http://schemas.microsoft.com/office/powerpoint/2010/main" val="1813311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solidFill>
                  <a:srgbClr val="FF0000"/>
                </a:solidFill>
              </a:rPr>
              <a:t>Résultats</a:t>
            </a:r>
            <a:r>
              <a:rPr lang="en-GB" sz="4800" dirty="0">
                <a:solidFill>
                  <a:srgbClr val="FF0000"/>
                </a:solidFill>
              </a:rPr>
              <a:t> </a:t>
            </a:r>
            <a:r>
              <a:rPr lang="en-GB" sz="4800" dirty="0" err="1">
                <a:solidFill>
                  <a:srgbClr val="FF0000"/>
                </a:solidFill>
              </a:rPr>
              <a:t>clés</a:t>
            </a:r>
            <a:endParaRPr lang="en-GB" sz="4800" noProof="0" dirty="0">
              <a:solidFill>
                <a:srgbClr val="FF0000"/>
              </a:solidFill>
            </a:endParaRPr>
          </a:p>
        </p:txBody>
      </p:sp>
      <p:sp>
        <p:nvSpPr>
          <p:cNvPr id="3" name="Content Placeholder 2"/>
          <p:cNvSpPr>
            <a:spLocks noGrp="1"/>
          </p:cNvSpPr>
          <p:nvPr>
            <p:ph idx="1"/>
          </p:nvPr>
        </p:nvSpPr>
        <p:spPr>
          <a:xfrm>
            <a:off x="222564" y="1399592"/>
            <a:ext cx="8482897" cy="5222881"/>
          </a:xfrm>
        </p:spPr>
        <p:txBody>
          <a:bodyPr>
            <a:noAutofit/>
          </a:bodyPr>
          <a:lstStyle/>
          <a:p>
            <a:pPr lvl="0">
              <a:spcBef>
                <a:spcPts val="1800"/>
              </a:spcBef>
              <a:spcAft>
                <a:spcPts val="0"/>
              </a:spcAft>
              <a:buClr>
                <a:schemeClr val="accent1"/>
              </a:buClr>
              <a:buFont typeface="Wingdings" panose="05000000000000000000" pitchFamily="2" charset="2"/>
              <a:buChar char="§"/>
              <a:defRPr/>
            </a:pPr>
            <a:r>
              <a:rPr lang="fr-SN" dirty="0" smtClean="0">
                <a:solidFill>
                  <a:srgbClr val="3C3C3C"/>
                </a:solidFill>
                <a:latin typeface="Century Gothic"/>
                <a:ea typeface="MS PGothic" charset="0"/>
              </a:rPr>
              <a:t>Trois </a:t>
            </a:r>
            <a:r>
              <a:rPr lang="fr-SN" dirty="0">
                <a:solidFill>
                  <a:srgbClr val="3C3C3C"/>
                </a:solidFill>
                <a:latin typeface="Century Gothic"/>
                <a:ea typeface="MS PGothic" charset="0"/>
              </a:rPr>
              <a:t>quarts (73%) des Guinéens déclarent avoir eu affaire à une clinique ou un hôpital public au cours de l’année passée.</a:t>
            </a:r>
          </a:p>
          <a:p>
            <a:pPr lvl="0">
              <a:spcBef>
                <a:spcPts val="1800"/>
              </a:spcBef>
              <a:spcAft>
                <a:spcPts val="0"/>
              </a:spcAft>
              <a:buClr>
                <a:schemeClr val="accent1"/>
              </a:buClr>
              <a:buFont typeface="Wingdings" panose="05000000000000000000" pitchFamily="2" charset="2"/>
              <a:buChar char="§"/>
              <a:defRPr/>
            </a:pPr>
            <a:r>
              <a:rPr lang="fr-SN" dirty="0">
                <a:latin typeface="Century Gothic"/>
                <a:ea typeface="MS PGothic" charset="0"/>
              </a:rPr>
              <a:t>L</a:t>
            </a:r>
            <a:r>
              <a:rPr lang="fr-SN" dirty="0">
                <a:solidFill>
                  <a:srgbClr val="3C3C3C"/>
                </a:solidFill>
                <a:latin typeface="Century Gothic"/>
                <a:ea typeface="MS PGothic" charset="0"/>
              </a:rPr>
              <a:t>a majorité (61%) des Guinéens trouvent difficile l’obtention des soins médicaux dont ils ont besoin.</a:t>
            </a:r>
          </a:p>
          <a:p>
            <a:pPr lvl="0">
              <a:spcBef>
                <a:spcPts val="1800"/>
              </a:spcBef>
              <a:spcAft>
                <a:spcPts val="0"/>
              </a:spcAft>
              <a:buClr>
                <a:srgbClr val="F25528"/>
              </a:buClr>
              <a:buFont typeface="Wingdings" panose="05000000000000000000" pitchFamily="2" charset="2"/>
              <a:buChar char="§"/>
              <a:defRPr/>
            </a:pPr>
            <a:r>
              <a:rPr lang="fr-SN" dirty="0">
                <a:solidFill>
                  <a:srgbClr val="3C3C3C"/>
                </a:solidFill>
                <a:latin typeface="Century Gothic"/>
                <a:ea typeface="MS PGothic" charset="0"/>
              </a:rPr>
              <a:t>Pour obtenir les soins médicaux dont ils ont besoin, les très pauvres (68%) rencontrent plus de difficultés que les nantis (50%).</a:t>
            </a:r>
            <a:endParaRPr lang="en-GB" dirty="0">
              <a:solidFill>
                <a:srgbClr val="3C3C3C"/>
              </a:solidFill>
              <a:latin typeface="Century Gothic"/>
              <a:ea typeface="MS PGothic" charset="0"/>
            </a:endParaRPr>
          </a:p>
          <a:p>
            <a:pPr lvl="0">
              <a:spcBef>
                <a:spcPts val="1800"/>
              </a:spcBef>
              <a:spcAft>
                <a:spcPts val="0"/>
              </a:spcAft>
              <a:buClr>
                <a:srgbClr val="F25528"/>
              </a:buClr>
              <a:buFont typeface="Wingdings" panose="05000000000000000000" pitchFamily="2" charset="2"/>
              <a:buChar char="§"/>
              <a:defRPr/>
            </a:pPr>
            <a:r>
              <a:rPr lang="fr-SN" dirty="0">
                <a:solidFill>
                  <a:srgbClr val="3C3C3C"/>
                </a:solidFill>
                <a:latin typeface="Century Gothic"/>
                <a:ea typeface="MS PGothic" charset="0"/>
              </a:rPr>
              <a:t>Plus d’un tiers des Guinéens (37%) déclarent avoir versé « </a:t>
            </a:r>
            <a:r>
              <a:rPr lang="fr-FR" dirty="0"/>
              <a:t>souvent », « quelques fois », ou « une ou deux fois » </a:t>
            </a:r>
            <a:r>
              <a:rPr lang="fr-SN" dirty="0">
                <a:solidFill>
                  <a:srgbClr val="3C3C3C"/>
                </a:solidFill>
                <a:latin typeface="Century Gothic"/>
                <a:ea typeface="MS PGothic" charset="0"/>
              </a:rPr>
              <a:t>des pots-de-vin aux agents de santé au cours de l’année passée.</a:t>
            </a:r>
            <a:endParaRPr lang="en-GB" dirty="0">
              <a:solidFill>
                <a:srgbClr val="3C3C3C"/>
              </a:solidFill>
              <a:latin typeface="Century Gothic"/>
              <a:ea typeface="MS PGothic" charset="0"/>
            </a:endParaRPr>
          </a:p>
        </p:txBody>
      </p:sp>
    </p:spTree>
    <p:extLst>
      <p:ext uri="{BB962C8B-B14F-4D97-AF65-F5344CB8AC3E}">
        <p14:creationId xmlns:p14="http://schemas.microsoft.com/office/powerpoint/2010/main" val="1735918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6" y="256034"/>
            <a:ext cx="8734987" cy="559767"/>
          </a:xfrm>
          <a:ln>
            <a:noFill/>
          </a:ln>
        </p:spPr>
        <p:txBody>
          <a:bodyPr rtlCol="0">
            <a:noAutofit/>
          </a:bodyPr>
          <a:lstStyle/>
          <a:p>
            <a:pPr algn="l" fontAlgn="auto">
              <a:spcAft>
                <a:spcPts val="0"/>
              </a:spcAft>
              <a:defRPr/>
            </a:pPr>
            <a:r>
              <a:rPr lang="en-GB" sz="2400" noProof="0" dirty="0" err="1">
                <a:ea typeface="+mj-ea"/>
                <a:cs typeface="+mj-cs"/>
              </a:rPr>
              <a:t>Fréquentation</a:t>
            </a:r>
            <a:r>
              <a:rPr lang="en-GB" sz="2400" noProof="0" dirty="0">
                <a:ea typeface="+mj-ea"/>
                <a:cs typeface="+mj-cs"/>
              </a:rPr>
              <a:t> des </a:t>
            </a:r>
            <a:r>
              <a:rPr lang="en-GB" sz="2400" noProof="0" dirty="0" err="1">
                <a:ea typeface="+mj-ea"/>
                <a:cs typeface="+mj-cs"/>
              </a:rPr>
              <a:t>cliniques</a:t>
            </a:r>
            <a:r>
              <a:rPr lang="en-GB" sz="2400" noProof="0" dirty="0">
                <a:ea typeface="+mj-ea"/>
                <a:cs typeface="+mj-cs"/>
              </a:rPr>
              <a:t> </a:t>
            </a:r>
            <a:r>
              <a:rPr lang="en-GB" sz="2400" noProof="0" dirty="0" err="1">
                <a:ea typeface="+mj-ea"/>
                <a:cs typeface="+mj-cs"/>
              </a:rPr>
              <a:t>ou</a:t>
            </a:r>
            <a:r>
              <a:rPr lang="en-GB" sz="2400" noProof="0" dirty="0">
                <a:ea typeface="+mj-ea"/>
                <a:cs typeface="+mj-cs"/>
              </a:rPr>
              <a:t> </a:t>
            </a:r>
            <a:r>
              <a:rPr lang="en-GB" sz="2400" noProof="0" dirty="0" err="1">
                <a:ea typeface="+mj-ea"/>
                <a:cs typeface="+mj-cs"/>
              </a:rPr>
              <a:t>hôpitaux</a:t>
            </a:r>
            <a:r>
              <a:rPr lang="en-GB" sz="2400" noProof="0" dirty="0">
                <a:ea typeface="+mj-ea"/>
                <a:cs typeface="+mj-cs"/>
              </a:rPr>
              <a:t> publics </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|2019</a:t>
            </a:r>
          </a:p>
        </p:txBody>
      </p:sp>
      <p:sp>
        <p:nvSpPr>
          <p:cNvPr id="2050" name="Text Placeholder 2"/>
          <p:cNvSpPr>
            <a:spLocks noGrp="1"/>
          </p:cNvSpPr>
          <p:nvPr>
            <p:ph type="body" sz="quarter" idx="13"/>
          </p:nvPr>
        </p:nvSpPr>
        <p:spPr>
          <a:xfrm>
            <a:off x="405512" y="5629209"/>
            <a:ext cx="8281288" cy="626359"/>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t>Au cours des 12 derniers mois, avez-vous eu affaire à une clinique ou un hôpital public? </a:t>
            </a:r>
            <a:endParaRPr lang="fr-FR" i="1" dirty="0">
              <a:solidFill>
                <a:srgbClr val="3C3C3C"/>
              </a:solidFill>
              <a:latin typeface="Century Gothic" charset="0"/>
              <a:ea typeface="MS PGothic" charset="0"/>
              <a:cs typeface="Century Gothic" charset="0"/>
            </a:endParaRPr>
          </a:p>
        </p:txBody>
      </p:sp>
      <p:graphicFrame>
        <p:nvGraphicFramePr>
          <p:cNvPr id="6" name="Graphique 6">
            <a:extLst>
              <a:ext uri="{FF2B5EF4-FFF2-40B4-BE49-F238E27FC236}">
                <a16:creationId xmlns:a16="http://schemas.microsoft.com/office/drawing/2014/main" xmlns="" id="{00000000-0008-0000-0100-000007000000}"/>
              </a:ext>
            </a:extLst>
          </p:cNvPr>
          <p:cNvGraphicFramePr>
            <a:graphicFrameLocks/>
          </p:cNvGraphicFramePr>
          <p:nvPr>
            <p:extLst/>
          </p:nvPr>
        </p:nvGraphicFramePr>
        <p:xfrm>
          <a:off x="805343" y="1216404"/>
          <a:ext cx="7390701" cy="420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2071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29" y="215646"/>
            <a:ext cx="8734987" cy="559767"/>
          </a:xfrm>
          <a:ln>
            <a:noFill/>
          </a:ln>
        </p:spPr>
        <p:txBody>
          <a:bodyPr rtlCol="0">
            <a:noAutofit/>
          </a:bodyPr>
          <a:lstStyle/>
          <a:p>
            <a:pPr algn="l" fontAlgn="auto">
              <a:spcAft>
                <a:spcPts val="0"/>
              </a:spcAft>
              <a:defRPr/>
            </a:pPr>
            <a:r>
              <a:rPr lang="en-GB" sz="2400" noProof="0" dirty="0" err="1">
                <a:ea typeface="+mj-ea"/>
                <a:cs typeface="+mj-cs"/>
              </a:rPr>
              <a:t>Fréquentation</a:t>
            </a:r>
            <a:r>
              <a:rPr lang="en-GB" sz="2400" noProof="0" dirty="0">
                <a:ea typeface="+mj-ea"/>
                <a:cs typeface="+mj-cs"/>
              </a:rPr>
              <a:t> des </a:t>
            </a:r>
            <a:r>
              <a:rPr lang="en-GB" sz="2400" noProof="0" dirty="0" err="1">
                <a:ea typeface="+mj-ea"/>
                <a:cs typeface="+mj-cs"/>
              </a:rPr>
              <a:t>cliniques</a:t>
            </a:r>
            <a:r>
              <a:rPr lang="en-GB" sz="2400" noProof="0" dirty="0">
                <a:ea typeface="+mj-ea"/>
                <a:cs typeface="+mj-cs"/>
              </a:rPr>
              <a:t> </a:t>
            </a:r>
            <a:r>
              <a:rPr lang="en-GB" sz="2400" noProof="0" dirty="0" err="1">
                <a:ea typeface="+mj-ea"/>
                <a:cs typeface="+mj-cs"/>
              </a:rPr>
              <a:t>ou</a:t>
            </a:r>
            <a:r>
              <a:rPr lang="en-GB" sz="2400" noProof="0" dirty="0">
                <a:ea typeface="+mj-ea"/>
                <a:cs typeface="+mj-cs"/>
              </a:rPr>
              <a:t> </a:t>
            </a:r>
            <a:r>
              <a:rPr lang="en-GB" sz="2400" noProof="0" dirty="0" err="1">
                <a:ea typeface="+mj-ea"/>
                <a:cs typeface="+mj-cs"/>
              </a:rPr>
              <a:t>hôpitaux</a:t>
            </a:r>
            <a:r>
              <a:rPr lang="en-GB" sz="2400" noProof="0" dirty="0">
                <a:ea typeface="+mj-ea"/>
                <a:cs typeface="+mj-cs"/>
              </a:rPr>
              <a:t> publics</a:t>
            </a:r>
            <a:r>
              <a:rPr lang="en-GB" sz="2400" b="0" noProof="0" dirty="0">
                <a:ea typeface="+mj-ea"/>
                <a:cs typeface="+mj-cs"/>
              </a:rPr>
              <a:t>| par </a:t>
            </a:r>
            <a:r>
              <a:rPr lang="en-GB" sz="2400" b="0" noProof="0" dirty="0" err="1">
                <a:ea typeface="+mj-ea"/>
                <a:cs typeface="+mj-cs"/>
              </a:rPr>
              <a:t>région</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 2019</a:t>
            </a:r>
          </a:p>
        </p:txBody>
      </p:sp>
      <p:sp>
        <p:nvSpPr>
          <p:cNvPr id="2050" name="Text Placeholder 2"/>
          <p:cNvSpPr>
            <a:spLocks noGrp="1"/>
          </p:cNvSpPr>
          <p:nvPr>
            <p:ph type="body" sz="quarter" idx="13"/>
          </p:nvPr>
        </p:nvSpPr>
        <p:spPr>
          <a:xfrm>
            <a:off x="191729" y="5732450"/>
            <a:ext cx="8734987" cy="626359"/>
          </a:xfrm>
        </p:spPr>
        <p:txBody>
          <a:bodyPr/>
          <a:lstStyle/>
          <a:p>
            <a:pPr lvl="0"/>
            <a:r>
              <a:rPr lang="fr-FR" b="1" i="1" dirty="0">
                <a:latin typeface="Century Gothic" charset="0"/>
                <a:ea typeface="MS PGothic" charset="0"/>
                <a:cs typeface="Century Gothic" charset="0"/>
              </a:rPr>
              <a:t>Question posée aux répondants: </a:t>
            </a:r>
            <a:r>
              <a:rPr lang="fr-FR" i="1" dirty="0"/>
              <a:t>Au cours des 12 derniers mois, avez-vous eu affaire à une clinique ou un hôpital public? (% qui disent « Oui »)</a:t>
            </a:r>
            <a:endParaRPr lang="fr-FR" i="1" dirty="0">
              <a:latin typeface="Century Gothic" charset="0"/>
              <a:ea typeface="MS PGothic" charset="0"/>
              <a:cs typeface="Century Gothic" charset="0"/>
            </a:endParaRPr>
          </a:p>
        </p:txBody>
      </p:sp>
      <p:graphicFrame>
        <p:nvGraphicFramePr>
          <p:cNvPr id="5" name="Graphique 5">
            <a:extLst>
              <a:ext uri="{FF2B5EF4-FFF2-40B4-BE49-F238E27FC236}">
                <a16:creationId xmlns:a16="http://schemas.microsoft.com/office/drawing/2014/main" xmlns="" id="{00000000-0008-0000-0100-000006000000}"/>
              </a:ext>
            </a:extLst>
          </p:cNvPr>
          <p:cNvGraphicFramePr>
            <a:graphicFrameLocks/>
          </p:cNvGraphicFramePr>
          <p:nvPr>
            <p:extLst/>
          </p:nvPr>
        </p:nvGraphicFramePr>
        <p:xfrm>
          <a:off x="939567" y="1073150"/>
          <a:ext cx="7491369" cy="4572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28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351064"/>
            <a:ext cx="6679596" cy="919010"/>
          </a:xfrm>
        </p:spPr>
        <p:txBody>
          <a:bodyPr>
            <a:noAutofit/>
          </a:bodyPr>
          <a:lstStyle/>
          <a:p>
            <a:r>
              <a:rPr lang="en-GB" sz="3600" dirty="0"/>
              <a:t>Méthodologie</a:t>
            </a:r>
            <a:endParaRPr lang="en-GB" sz="3600" noProof="0" dirty="0"/>
          </a:p>
        </p:txBody>
      </p:sp>
      <p:sp>
        <p:nvSpPr>
          <p:cNvPr id="6" name="Content Placeholder 2">
            <a:extLst>
              <a:ext uri="{FF2B5EF4-FFF2-40B4-BE49-F238E27FC236}">
                <a16:creationId xmlns="" xmlns:a16="http://schemas.microsoft.com/office/drawing/2014/main" id="{81F31D2F-AF33-4CAE-93EE-0CAAA54FC9C4}"/>
              </a:ext>
            </a:extLst>
          </p:cNvPr>
          <p:cNvSpPr txBox="1">
            <a:spLocks/>
          </p:cNvSpPr>
          <p:nvPr/>
        </p:nvSpPr>
        <p:spPr bwMode="auto">
          <a:xfrm>
            <a:off x="249238" y="1412240"/>
            <a:ext cx="8698872" cy="5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Un échantillon nationalement représentatif des citoyens adultes  </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L’ensemble des répondants sont aléatoirement sélectionnés.</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L’échantillon est distribué à travers les régions/provinces et les zones urbaines/rurales proportionnellement à leur part de le population nationale.</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Chaque adulte a une chance égale d’être sélectionné.</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Des interviews dans la langue de choix du répondant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Un instrument d’enquête standard pour tous les pays permettant des comparaisons </a:t>
            </a:r>
            <a:r>
              <a:rPr kumimoji="0" lang="fr-FR" sz="2000" b="0" i="0" u="none" strike="noStrike" kern="1200" cap="none" spc="0" normalizeH="0" baseline="0" noProof="0" dirty="0" err="1">
                <a:ln>
                  <a:noFill/>
                </a:ln>
                <a:solidFill>
                  <a:srgbClr val="2E2E2E"/>
                </a:solidFill>
                <a:effectLst/>
                <a:uLnTx/>
                <a:uFillTx/>
                <a:latin typeface="Century Gothic"/>
                <a:ea typeface="MS PGothic" pitchFamily="34" charset="-128"/>
                <a:cs typeface="Calibri"/>
              </a:rPr>
              <a:t>inter-pays</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L‘enquête a interviewé 1.200 adultes guinéens. Un échantillon de cette taille donne des résultats avec une marge d’erreur de +/-3 points de pourcentage à un niveau de confiance de 95%.</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 travail de terrain pour le 8</a:t>
            </a:r>
            <a:r>
              <a:rPr kumimoji="0" lang="fr-FR" sz="2000" b="0" i="0" u="none" strike="noStrike" kern="1200" cap="none" spc="0" normalizeH="0" baseline="30000" noProof="0" dirty="0">
                <a:ln>
                  <a:noFill/>
                </a:ln>
                <a:solidFill>
                  <a:srgbClr val="2E2E2E"/>
                </a:solidFill>
                <a:effectLst/>
                <a:uLnTx/>
                <a:uFillTx/>
                <a:latin typeface="Century Gothic"/>
                <a:ea typeface="MS PGothic" pitchFamily="34" charset="-128"/>
                <a:cs typeface="Calibri"/>
              </a:rPr>
              <a:t>ème</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  tour en Guinée a été effectué du 21 novembre au 10 décembre 2019.</a:t>
            </a:r>
          </a:p>
        </p:txBody>
      </p:sp>
    </p:spTree>
    <p:extLst>
      <p:ext uri="{BB962C8B-B14F-4D97-AF65-F5344CB8AC3E}">
        <p14:creationId xmlns:p14="http://schemas.microsoft.com/office/powerpoint/2010/main" val="318989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04" y="258097"/>
            <a:ext cx="8738756" cy="559767"/>
          </a:xfrm>
          <a:ln>
            <a:noFill/>
          </a:ln>
        </p:spPr>
        <p:txBody>
          <a:bodyPr rtlCol="0">
            <a:noAutofit/>
          </a:bodyPr>
          <a:lstStyle/>
          <a:p>
            <a:pPr algn="l" fontAlgn="auto">
              <a:spcAft>
                <a:spcPts val="0"/>
              </a:spcAft>
              <a:defRPr/>
            </a:pPr>
            <a:r>
              <a:rPr lang="en-GB" sz="2400" dirty="0" err="1"/>
              <a:t>Difficultés</a:t>
            </a:r>
            <a:r>
              <a:rPr lang="en-GB" sz="2400" dirty="0"/>
              <a:t> </a:t>
            </a:r>
            <a:r>
              <a:rPr lang="en-GB" sz="2400" dirty="0" err="1"/>
              <a:t>rencontrées</a:t>
            </a:r>
            <a:r>
              <a:rPr lang="en-GB" sz="2400" dirty="0"/>
              <a:t> pour </a:t>
            </a:r>
            <a:r>
              <a:rPr lang="en-GB" sz="2400" dirty="0" err="1"/>
              <a:t>l’obtention</a:t>
            </a:r>
            <a:r>
              <a:rPr lang="en-GB" sz="2400" dirty="0"/>
              <a:t> des </a:t>
            </a:r>
            <a:r>
              <a:rPr lang="en-GB" sz="2400" dirty="0" err="1"/>
              <a:t>soins</a:t>
            </a:r>
            <a:r>
              <a:rPr lang="en-GB" sz="2400" dirty="0"/>
              <a:t> </a:t>
            </a:r>
            <a:r>
              <a:rPr lang="en-GB" sz="2400" dirty="0" err="1"/>
              <a:t>médicaux</a:t>
            </a:r>
            <a:r>
              <a:rPr lang="en-GB" sz="2400" dirty="0"/>
              <a:t> </a:t>
            </a:r>
            <a:r>
              <a:rPr lang="en-GB" sz="2400" b="0" dirty="0"/>
              <a:t>| Guinée </a:t>
            </a:r>
            <a:r>
              <a:rPr lang="en-GB" sz="2400" b="0" noProof="0" dirty="0">
                <a:ea typeface="+mj-ea"/>
                <a:cs typeface="+mj-cs"/>
              </a:rPr>
              <a:t>| 2013-2019</a:t>
            </a:r>
          </a:p>
        </p:txBody>
      </p:sp>
      <p:sp>
        <p:nvSpPr>
          <p:cNvPr id="2050" name="Text Placeholder 2"/>
          <p:cNvSpPr>
            <a:spLocks noGrp="1"/>
          </p:cNvSpPr>
          <p:nvPr>
            <p:ph type="body" sz="quarter" idx="13"/>
          </p:nvPr>
        </p:nvSpPr>
        <p:spPr>
          <a:xfrm>
            <a:off x="353758" y="5619640"/>
            <a:ext cx="8635248" cy="595297"/>
          </a:xfrm>
        </p:spPr>
        <p:txBody>
          <a:bodyPr/>
          <a:lstStyle/>
          <a:p>
            <a:pPr lvl="0"/>
            <a:r>
              <a:rPr lang="fr-FR" b="1" i="1" dirty="0">
                <a:solidFill>
                  <a:srgbClr val="3C3C3C"/>
                </a:solidFill>
                <a:latin typeface="Century Gothic" charset="0"/>
                <a:ea typeface="MS PGothic" charset="0"/>
                <a:cs typeface="Century Gothic" charset="0"/>
              </a:rPr>
              <a:t>Question posée aux répondants qui ont eu affaire à une clinique ou un hôpital public au cours de l’année passée: </a:t>
            </a:r>
            <a:r>
              <a:rPr lang="fr-FR" i="1" dirty="0"/>
              <a:t>Etait-ce facile ou difficile d’obtenir les soins médicaux dont vous aviez besoin? </a:t>
            </a:r>
            <a:endParaRPr lang="fr-FR" i="1" dirty="0">
              <a:solidFill>
                <a:srgbClr val="3C3C3C"/>
              </a:solidFill>
              <a:latin typeface="Century Gothic" charset="0"/>
              <a:ea typeface="MS PGothic" charset="0"/>
              <a:cs typeface="Century Gothic" charset="0"/>
            </a:endParaRPr>
          </a:p>
        </p:txBody>
      </p:sp>
      <p:graphicFrame>
        <p:nvGraphicFramePr>
          <p:cNvPr id="6" name="Graphique 8">
            <a:extLst>
              <a:ext uri="{FF2B5EF4-FFF2-40B4-BE49-F238E27FC236}">
                <a16:creationId xmlns:a16="http://schemas.microsoft.com/office/drawing/2014/main" xmlns="" id="{00000000-0008-0000-0200-000009000000}"/>
              </a:ext>
            </a:extLst>
          </p:cNvPr>
          <p:cNvGraphicFramePr>
            <a:graphicFrameLocks/>
          </p:cNvGraphicFramePr>
          <p:nvPr>
            <p:extLst>
              <p:ext uri="{D42A27DB-BD31-4B8C-83A1-F6EECF244321}">
                <p14:modId xmlns:p14="http://schemas.microsoft.com/office/powerpoint/2010/main" val="184027874"/>
              </p:ext>
            </p:extLst>
          </p:nvPr>
        </p:nvGraphicFramePr>
        <p:xfrm>
          <a:off x="302004" y="1115736"/>
          <a:ext cx="8687001" cy="4418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347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23" y="272070"/>
            <a:ext cx="8942665" cy="672662"/>
          </a:xfrm>
          <a:ln>
            <a:noFill/>
          </a:ln>
        </p:spPr>
        <p:txBody>
          <a:bodyPr rtlCol="0">
            <a:noAutofit/>
          </a:bodyPr>
          <a:lstStyle/>
          <a:p>
            <a:pPr algn="l" fontAlgn="auto">
              <a:spcAft>
                <a:spcPts val="0"/>
              </a:spcAft>
              <a:defRPr/>
            </a:pPr>
            <a:r>
              <a:rPr lang="en-GB" sz="2400" dirty="0" err="1"/>
              <a:t>Difficultés</a:t>
            </a:r>
            <a:r>
              <a:rPr lang="en-GB" sz="2400" dirty="0"/>
              <a:t> </a:t>
            </a:r>
            <a:r>
              <a:rPr lang="en-GB" sz="2400" dirty="0" err="1"/>
              <a:t>rencontrées</a:t>
            </a:r>
            <a:r>
              <a:rPr lang="en-GB" sz="2400" dirty="0"/>
              <a:t> pour </a:t>
            </a:r>
            <a:r>
              <a:rPr lang="en-GB" sz="2400" dirty="0" err="1"/>
              <a:t>l’obtention</a:t>
            </a:r>
            <a:r>
              <a:rPr lang="en-GB" sz="2400" dirty="0"/>
              <a:t> des </a:t>
            </a:r>
            <a:r>
              <a:rPr lang="en-GB" sz="2400" dirty="0" err="1"/>
              <a:t>soins</a:t>
            </a:r>
            <a:r>
              <a:rPr lang="en-GB" sz="2400" dirty="0"/>
              <a:t> </a:t>
            </a:r>
            <a:r>
              <a:rPr lang="en-GB" sz="2400" dirty="0" err="1"/>
              <a:t>médicaux</a:t>
            </a:r>
            <a:r>
              <a:rPr lang="en-GB" sz="2400" dirty="0"/>
              <a:t> </a:t>
            </a:r>
            <a:r>
              <a:rPr lang="en-GB" sz="2400" b="0" dirty="0"/>
              <a:t>| par </a:t>
            </a:r>
            <a:r>
              <a:rPr lang="en-GB" sz="2400" b="0" dirty="0" err="1"/>
              <a:t>groupe</a:t>
            </a:r>
            <a:r>
              <a:rPr lang="en-GB" sz="2400" b="0" dirty="0"/>
              <a:t> socio-</a:t>
            </a:r>
            <a:r>
              <a:rPr lang="en-GB" sz="2400" b="0" dirty="0" err="1"/>
              <a:t>démographique</a:t>
            </a:r>
            <a:r>
              <a:rPr lang="en-GB" sz="2400" b="0" dirty="0"/>
              <a:t> | Guinée </a:t>
            </a:r>
            <a:r>
              <a:rPr lang="en-GB" sz="2400" b="0" noProof="0" dirty="0">
                <a:ea typeface="+mj-ea"/>
                <a:cs typeface="+mj-cs"/>
              </a:rPr>
              <a:t>| 2019</a:t>
            </a:r>
          </a:p>
        </p:txBody>
      </p:sp>
      <p:sp>
        <p:nvSpPr>
          <p:cNvPr id="2050" name="Text Placeholder 2"/>
          <p:cNvSpPr>
            <a:spLocks noGrp="1"/>
          </p:cNvSpPr>
          <p:nvPr>
            <p:ph type="body" sz="quarter" idx="13"/>
          </p:nvPr>
        </p:nvSpPr>
        <p:spPr>
          <a:xfrm>
            <a:off x="405512" y="5486400"/>
            <a:ext cx="8489106" cy="884899"/>
          </a:xfrm>
        </p:spPr>
        <p:txBody>
          <a:bodyPr/>
          <a:lstStyle/>
          <a:p>
            <a:pPr lvl="0"/>
            <a:r>
              <a:rPr lang="fr-FR" b="1" i="1" dirty="0">
                <a:solidFill>
                  <a:srgbClr val="3C3C3C"/>
                </a:solidFill>
                <a:latin typeface="Century Gothic" charset="0"/>
                <a:ea typeface="MS PGothic" charset="0"/>
                <a:cs typeface="Century Gothic" charset="0"/>
              </a:rPr>
              <a:t>Question posée aux répondants qui ont eu affaire à une clinique ou un hôpital public au cours de l’année passée: </a:t>
            </a:r>
            <a:r>
              <a:rPr lang="fr-FR" i="1" dirty="0"/>
              <a:t>Etait-ce facile ou difficile d’obtenir les soins médicaux dont vous aviez besoin? (% qui disent « difficile » ou « très difficile »)</a:t>
            </a:r>
            <a:endParaRPr lang="fr-FR" i="1" dirty="0">
              <a:solidFill>
                <a:srgbClr val="3C3C3C"/>
              </a:solidFill>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200-000004000000}"/>
              </a:ext>
            </a:extLst>
          </p:cNvPr>
          <p:cNvGraphicFramePr>
            <a:graphicFrameLocks/>
          </p:cNvGraphicFramePr>
          <p:nvPr>
            <p:extLst/>
          </p:nvPr>
        </p:nvGraphicFramePr>
        <p:xfrm>
          <a:off x="1629019" y="1043353"/>
          <a:ext cx="5651500" cy="444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4316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46377"/>
            <a:ext cx="8731045" cy="651165"/>
          </a:xfrm>
          <a:ln>
            <a:noFill/>
          </a:ln>
        </p:spPr>
        <p:txBody>
          <a:bodyPr rtlCol="0">
            <a:noAutofit/>
          </a:bodyPr>
          <a:lstStyle/>
          <a:p>
            <a:pPr algn="l" fontAlgn="auto">
              <a:spcAft>
                <a:spcPts val="0"/>
              </a:spcAft>
              <a:defRPr/>
            </a:pPr>
            <a:r>
              <a:rPr lang="en-GB" sz="2400" dirty="0" err="1"/>
              <a:t>Fréquence</a:t>
            </a:r>
            <a:r>
              <a:rPr lang="en-GB" sz="2400" dirty="0"/>
              <a:t> des pots-de-vin </a:t>
            </a:r>
            <a:r>
              <a:rPr lang="en-GB" sz="2400" dirty="0" err="1"/>
              <a:t>envers</a:t>
            </a:r>
            <a:r>
              <a:rPr lang="en-GB" sz="2400" dirty="0"/>
              <a:t> le personnel de santé </a:t>
            </a:r>
            <a:r>
              <a:rPr lang="en-GB" sz="2400" b="0" dirty="0"/>
              <a:t>| </a:t>
            </a:r>
            <a:r>
              <a:rPr lang="en-GB" sz="2400" b="0" dirty="0" err="1"/>
              <a:t>Guinée</a:t>
            </a:r>
            <a:r>
              <a:rPr lang="en-GB" sz="2400" b="0" dirty="0"/>
              <a:t> | 2013-2019</a:t>
            </a:r>
            <a:endParaRPr lang="en-GB" sz="2400" b="0" noProof="0" dirty="0">
              <a:ea typeface="+mj-ea"/>
              <a:cs typeface="+mj-cs"/>
            </a:endParaRPr>
          </a:p>
        </p:txBody>
      </p:sp>
      <p:sp>
        <p:nvSpPr>
          <p:cNvPr id="2050" name="Text Placeholder 2"/>
          <p:cNvSpPr>
            <a:spLocks noGrp="1"/>
          </p:cNvSpPr>
          <p:nvPr>
            <p:ph type="body" sz="quarter" idx="13"/>
          </p:nvPr>
        </p:nvSpPr>
        <p:spPr>
          <a:xfrm>
            <a:off x="284536" y="4999840"/>
            <a:ext cx="8574928" cy="1079724"/>
          </a:xfrm>
        </p:spPr>
        <p:txBody>
          <a:bodyPr/>
          <a:lstStyle/>
          <a:p>
            <a:r>
              <a:rPr lang="fr-FR" b="1" i="1" dirty="0">
                <a:latin typeface="Century Gothic" charset="0"/>
                <a:ea typeface="MS PGothic" charset="0"/>
                <a:cs typeface="Century Gothic" charset="0"/>
              </a:rPr>
              <a:t>Question posée aux répondants qui ont eu affaire à une clinique ou un hôpital public au cours de l’année passée: </a:t>
            </a:r>
            <a:r>
              <a:rPr lang="fr-FR" i="1" dirty="0"/>
              <a:t>Et combien de fois, le cas échéant, avez-vous dû verser des pots-de-vin, faire un cadeau ou une faveur à un agent de santé ou un employé de la clinique ou de l’hôpital afin d’obtenir les soins médicaux dont vous aviez besoin ? (% qui disent « une ou deux fois », « quelques fois », ou « souvent »)</a:t>
            </a:r>
            <a:endParaRPr lang="fr-FR" i="1" dirty="0">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300-000005000000}"/>
              </a:ext>
            </a:extLst>
          </p:cNvPr>
          <p:cNvGraphicFramePr>
            <a:graphicFrameLocks/>
          </p:cNvGraphicFramePr>
          <p:nvPr>
            <p:extLst/>
          </p:nvPr>
        </p:nvGraphicFramePr>
        <p:xfrm>
          <a:off x="494950" y="1031847"/>
          <a:ext cx="8120543" cy="3967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476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3" y="23001"/>
            <a:ext cx="8728872" cy="651165"/>
          </a:xfrm>
          <a:ln>
            <a:noFill/>
          </a:ln>
        </p:spPr>
        <p:txBody>
          <a:bodyPr rtlCol="0">
            <a:noAutofit/>
          </a:bodyPr>
          <a:lstStyle/>
          <a:p>
            <a:pPr algn="l" fontAlgn="auto">
              <a:spcAft>
                <a:spcPts val="0"/>
              </a:spcAft>
              <a:defRPr/>
            </a:pPr>
            <a:r>
              <a:rPr lang="en-GB" dirty="0" err="1"/>
              <a:t>Fréquence</a:t>
            </a:r>
            <a:r>
              <a:rPr lang="en-GB" dirty="0"/>
              <a:t> de </a:t>
            </a:r>
            <a:r>
              <a:rPr lang="en-GB" dirty="0" err="1"/>
              <a:t>versement</a:t>
            </a:r>
            <a:r>
              <a:rPr lang="en-GB" dirty="0"/>
              <a:t> des pots-de-vin au personnel de santé</a:t>
            </a:r>
            <a:r>
              <a:rPr lang="en-GB" b="0" dirty="0"/>
              <a:t>| par </a:t>
            </a:r>
            <a:r>
              <a:rPr lang="en-GB" b="0" dirty="0" err="1"/>
              <a:t>groupe</a:t>
            </a:r>
            <a:r>
              <a:rPr lang="en-GB" b="0" dirty="0"/>
              <a:t> socio-</a:t>
            </a:r>
            <a:r>
              <a:rPr lang="en-GB" b="0" dirty="0" err="1"/>
              <a:t>démographique</a:t>
            </a:r>
            <a:r>
              <a:rPr lang="en-GB" b="0" dirty="0"/>
              <a:t> | Guinée | 2019</a:t>
            </a:r>
            <a:endParaRPr lang="en-GB" b="0" noProof="0" dirty="0">
              <a:ea typeface="+mj-ea"/>
              <a:cs typeface="+mj-cs"/>
            </a:endParaRPr>
          </a:p>
        </p:txBody>
      </p:sp>
      <p:sp>
        <p:nvSpPr>
          <p:cNvPr id="2050" name="Text Placeholder 2"/>
          <p:cNvSpPr>
            <a:spLocks noGrp="1"/>
          </p:cNvSpPr>
          <p:nvPr>
            <p:ph type="body" sz="quarter" idx="13"/>
          </p:nvPr>
        </p:nvSpPr>
        <p:spPr>
          <a:xfrm>
            <a:off x="421588" y="5083728"/>
            <a:ext cx="8604425" cy="1085491"/>
          </a:xfrm>
        </p:spPr>
        <p:txBody>
          <a:bodyPr/>
          <a:lstStyle/>
          <a:p>
            <a:pPr lvl="0"/>
            <a:r>
              <a:rPr lang="fr-FR" b="1" i="1" dirty="0">
                <a:solidFill>
                  <a:srgbClr val="3C3C3C"/>
                </a:solidFill>
                <a:latin typeface="Century Gothic" charset="0"/>
                <a:ea typeface="MS PGothic" charset="0"/>
                <a:cs typeface="Century Gothic" charset="0"/>
              </a:rPr>
              <a:t>Question posée aux répondants qui ont eu affaire à une clinique ou un hôpital public au cours de l’année passée: </a:t>
            </a:r>
            <a:r>
              <a:rPr lang="fr-FR" i="1" dirty="0">
                <a:solidFill>
                  <a:srgbClr val="3C3C3C"/>
                </a:solidFill>
              </a:rPr>
              <a:t>Et combien de fois, le cas échéant, avez-vous dû verser des pots-de-vin, faire un cadeau ou une faveur à un agent de santé ou un employé de la clinique ou de l’hôpital afin d’obtenir les soins médicaux dont vous aviez besoin ? (% qui disent « une ou deux fois », « quelques fois », ou « souvent »)</a:t>
            </a:r>
            <a:endParaRPr lang="fr-FR" i="1" dirty="0">
              <a:solidFill>
                <a:srgbClr val="3C3C3C"/>
              </a:solidFill>
              <a:latin typeface="Century Gothic" charset="0"/>
              <a:ea typeface="MS PGothic" charset="0"/>
              <a:cs typeface="Century Gothic" charset="0"/>
            </a:endParaRPr>
          </a:p>
          <a:p>
            <a:endParaRPr lang="fr-FR" i="1" dirty="0">
              <a:latin typeface="Century Gothic" charset="0"/>
              <a:ea typeface="MS PGothic" charset="0"/>
              <a:cs typeface="Century Gothic" charset="0"/>
            </a:endParaRPr>
          </a:p>
        </p:txBody>
      </p:sp>
      <p:graphicFrame>
        <p:nvGraphicFramePr>
          <p:cNvPr id="5" name="Graphique 3">
            <a:extLst>
              <a:ext uri="{FF2B5EF4-FFF2-40B4-BE49-F238E27FC236}">
                <a16:creationId xmlns:a16="http://schemas.microsoft.com/office/drawing/2014/main" xmlns="" id="{00000000-0008-0000-0300-000004000000}"/>
              </a:ext>
            </a:extLst>
          </p:cNvPr>
          <p:cNvGraphicFramePr>
            <a:graphicFrameLocks/>
          </p:cNvGraphicFramePr>
          <p:nvPr>
            <p:extLst/>
          </p:nvPr>
        </p:nvGraphicFramePr>
        <p:xfrm>
          <a:off x="645952" y="810683"/>
          <a:ext cx="7684315" cy="4273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802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3965799"/>
            <a:ext cx="9291484" cy="838029"/>
          </a:xfrm>
        </p:spPr>
        <p:txBody>
          <a:bodyPr>
            <a:normAutofit fontScale="90000"/>
          </a:bodyPr>
          <a:lstStyle/>
          <a:p>
            <a:r>
              <a:rPr lang="en-GB" sz="4000" dirty="0"/>
              <a:t>La santé </a:t>
            </a:r>
            <a:r>
              <a:rPr lang="en-GB" sz="4000" dirty="0" err="1"/>
              <a:t>est</a:t>
            </a:r>
            <a:r>
              <a:rPr lang="en-GB" sz="4000" dirty="0"/>
              <a:t> la </a:t>
            </a:r>
            <a:r>
              <a:rPr lang="en-GB" sz="4000" dirty="0" err="1"/>
              <a:t>troisième</a:t>
            </a:r>
            <a:r>
              <a:rPr lang="en-GB" sz="4000" dirty="0"/>
              <a:t> </a:t>
            </a:r>
            <a:r>
              <a:rPr lang="en-GB" sz="4000" dirty="0" err="1"/>
              <a:t>priorité</a:t>
            </a:r>
            <a:r>
              <a:rPr lang="en-GB" sz="4000" dirty="0"/>
              <a:t> des </a:t>
            </a:r>
            <a:r>
              <a:rPr lang="en-GB" sz="4000" dirty="0" err="1"/>
              <a:t>Guinéens</a:t>
            </a:r>
            <a:endParaRPr lang="en-GB" sz="4000" cap="none" noProof="0" dirty="0">
              <a:highlight>
                <a:srgbClr val="FFFF00"/>
              </a:highlight>
            </a:endParaRPr>
          </a:p>
        </p:txBody>
      </p:sp>
    </p:spTree>
    <p:extLst>
      <p:ext uri="{BB962C8B-B14F-4D97-AF65-F5344CB8AC3E}">
        <p14:creationId xmlns:p14="http://schemas.microsoft.com/office/powerpoint/2010/main" val="835154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err="1">
                <a:solidFill>
                  <a:srgbClr val="FF0000"/>
                </a:solidFill>
              </a:rPr>
              <a:t>Résultats</a:t>
            </a:r>
            <a:r>
              <a:rPr lang="en-GB" sz="5400" dirty="0">
                <a:solidFill>
                  <a:srgbClr val="FF0000"/>
                </a:solidFill>
              </a:rPr>
              <a:t> </a:t>
            </a:r>
            <a:r>
              <a:rPr lang="en-GB" sz="5400" dirty="0" err="1">
                <a:solidFill>
                  <a:srgbClr val="FF0000"/>
                </a:solidFill>
              </a:rPr>
              <a:t>clés</a:t>
            </a:r>
            <a:endParaRPr lang="en-GB" sz="5400" noProof="0" dirty="0">
              <a:solidFill>
                <a:srgbClr val="FF0000"/>
              </a:solidFill>
            </a:endParaRPr>
          </a:p>
        </p:txBody>
      </p:sp>
      <p:sp>
        <p:nvSpPr>
          <p:cNvPr id="3" name="Content Placeholder 2"/>
          <p:cNvSpPr>
            <a:spLocks noGrp="1"/>
          </p:cNvSpPr>
          <p:nvPr>
            <p:ph idx="1"/>
          </p:nvPr>
        </p:nvSpPr>
        <p:spPr>
          <a:xfrm>
            <a:off x="222564" y="1399592"/>
            <a:ext cx="8482897" cy="5181317"/>
          </a:xfrm>
        </p:spPr>
        <p:txBody>
          <a:bodyPr>
            <a:noAutofit/>
          </a:bodyPr>
          <a:lstStyle/>
          <a:p>
            <a:pPr lvl="0">
              <a:spcBef>
                <a:spcPts val="1800"/>
              </a:spcBef>
              <a:spcAft>
                <a:spcPts val="0"/>
              </a:spcAft>
              <a:buClr>
                <a:schemeClr val="accent1"/>
              </a:buClr>
              <a:buFont typeface="Wingdings" panose="05000000000000000000" pitchFamily="2" charset="2"/>
              <a:buChar char="§"/>
              <a:defRPr/>
            </a:pPr>
            <a:r>
              <a:rPr lang="fr-SN" sz="3600" dirty="0" smtClean="0">
                <a:solidFill>
                  <a:srgbClr val="3C3C3C"/>
                </a:solidFill>
                <a:latin typeface="Century Gothic"/>
                <a:ea typeface="MS PGothic" charset="0"/>
              </a:rPr>
              <a:t>La </a:t>
            </a:r>
            <a:r>
              <a:rPr lang="fr-SN" sz="3600" dirty="0">
                <a:solidFill>
                  <a:srgbClr val="3C3C3C"/>
                </a:solidFill>
                <a:latin typeface="Century Gothic"/>
                <a:ea typeface="MS PGothic" charset="0"/>
              </a:rPr>
              <a:t>santé fait partie des trois premières priorités des Guinéens</a:t>
            </a:r>
            <a:r>
              <a:rPr lang="fr-SN" sz="3600" dirty="0" smtClean="0">
                <a:solidFill>
                  <a:srgbClr val="3C3C3C"/>
                </a:solidFill>
                <a:latin typeface="Century Gothic"/>
                <a:ea typeface="MS PGothic" charset="0"/>
              </a:rPr>
              <a:t>.</a:t>
            </a:r>
          </a:p>
          <a:p>
            <a:pPr marL="0" lvl="0" indent="0">
              <a:spcBef>
                <a:spcPts val="1800"/>
              </a:spcBef>
              <a:spcAft>
                <a:spcPts val="0"/>
              </a:spcAft>
              <a:buClr>
                <a:schemeClr val="accent1"/>
              </a:buClr>
              <a:buNone/>
              <a:defRPr/>
            </a:pPr>
            <a:endParaRPr lang="fr-SN" sz="3600" dirty="0">
              <a:solidFill>
                <a:srgbClr val="3C3C3C"/>
              </a:solidFill>
              <a:latin typeface="Century Gothic"/>
              <a:ea typeface="MS PGothic" charset="0"/>
            </a:endParaRPr>
          </a:p>
          <a:p>
            <a:pPr lvl="0">
              <a:spcBef>
                <a:spcPts val="1800"/>
              </a:spcBef>
              <a:spcAft>
                <a:spcPts val="0"/>
              </a:spcAft>
              <a:buClr>
                <a:schemeClr val="accent1"/>
              </a:buClr>
              <a:buFont typeface="Wingdings" panose="05000000000000000000" pitchFamily="2" charset="2"/>
              <a:buChar char="§"/>
              <a:defRPr/>
            </a:pPr>
            <a:r>
              <a:rPr lang="fr-SN" sz="3600" dirty="0">
                <a:solidFill>
                  <a:srgbClr val="3C3C3C"/>
                </a:solidFill>
                <a:latin typeface="Century Gothic"/>
                <a:ea typeface="MS PGothic" charset="0"/>
              </a:rPr>
              <a:t>La plupart (73%) des Guinéens estiment que le gouvernement répond mal à leur préoccupation par rapport à l’</a:t>
            </a:r>
            <a:r>
              <a:rPr lang="fr-FR" sz="3600" dirty="0">
                <a:solidFill>
                  <a:srgbClr val="3C3C3C"/>
                </a:solidFill>
                <a:latin typeface="Century Gothic"/>
                <a:ea typeface="MS PGothic" charset="0"/>
              </a:rPr>
              <a:t>amélioration des services de santé de base.</a:t>
            </a:r>
            <a:endParaRPr lang="fr-SN" sz="3600" dirty="0">
              <a:solidFill>
                <a:srgbClr val="3C3C3C"/>
              </a:solidFill>
              <a:latin typeface="Century Gothic"/>
              <a:ea typeface="MS PGothic" charset="0"/>
            </a:endParaRPr>
          </a:p>
        </p:txBody>
      </p:sp>
    </p:spTree>
    <p:extLst>
      <p:ext uri="{BB962C8B-B14F-4D97-AF65-F5344CB8AC3E}">
        <p14:creationId xmlns:p14="http://schemas.microsoft.com/office/powerpoint/2010/main" val="1732291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74638"/>
            <a:ext cx="8686800" cy="654451"/>
          </a:xfrm>
          <a:ln>
            <a:noFill/>
          </a:ln>
        </p:spPr>
        <p:txBody>
          <a:bodyPr rtlCol="0">
            <a:noAutofit/>
          </a:bodyPr>
          <a:lstStyle/>
          <a:p>
            <a:pPr algn="l" fontAlgn="auto">
              <a:spcAft>
                <a:spcPts val="0"/>
              </a:spcAft>
              <a:defRPr/>
            </a:pPr>
            <a:r>
              <a:rPr lang="fr-FR" sz="2400" dirty="0"/>
              <a:t>Le top cinq des problèmes les plus importants à résoudre par le gouvernement </a:t>
            </a:r>
            <a:r>
              <a:rPr lang="fr-FR" sz="2400" b="0" dirty="0"/>
              <a:t>| Guinée | 2019</a:t>
            </a:r>
            <a:endParaRPr lang="en-GB" sz="2400" b="0" noProof="0" dirty="0">
              <a:ea typeface="+mj-ea"/>
              <a:cs typeface="+mj-cs"/>
            </a:endParaRPr>
          </a:p>
        </p:txBody>
      </p:sp>
      <p:sp>
        <p:nvSpPr>
          <p:cNvPr id="2050" name="Text Placeholder 2"/>
          <p:cNvSpPr>
            <a:spLocks noGrp="1"/>
          </p:cNvSpPr>
          <p:nvPr>
            <p:ph type="body" sz="quarter" idx="13"/>
          </p:nvPr>
        </p:nvSpPr>
        <p:spPr>
          <a:xfrm>
            <a:off x="241300" y="5653888"/>
            <a:ext cx="8686800" cy="428667"/>
          </a:xfrm>
        </p:spPr>
        <p:txBody>
          <a:bodyPr/>
          <a:lstStyle/>
          <a:p>
            <a:pPr lvl="0"/>
            <a:r>
              <a:rPr lang="fr-FR" b="1" i="1" dirty="0"/>
              <a:t>Question posée aux répondants: </a:t>
            </a:r>
            <a:r>
              <a:rPr lang="fr-FR" i="1" dirty="0"/>
              <a:t>A votre avis, quels sont les problèmes les plus importants auxquels le pays fait face et auxquels le gouvernement devrait s’attaquer? </a:t>
            </a:r>
            <a:endParaRPr lang="fr-FR" i="1" dirty="0">
              <a:solidFill>
                <a:srgbClr val="3C3C3C"/>
              </a:solidFill>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6AB899CD-4205-47F5-9AB1-FE14A182BA86}"/>
              </a:ext>
            </a:extLst>
          </p:cNvPr>
          <p:cNvGraphicFramePr/>
          <p:nvPr>
            <p:extLst>
              <p:ext uri="{D42A27DB-BD31-4B8C-83A1-F6EECF244321}">
                <p14:modId xmlns:p14="http://schemas.microsoft.com/office/powerpoint/2010/main" val="3425214064"/>
              </p:ext>
            </p:extLst>
          </p:nvPr>
        </p:nvGraphicFramePr>
        <p:xfrm>
          <a:off x="642796" y="1204112"/>
          <a:ext cx="7740713" cy="434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456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01" y="46876"/>
            <a:ext cx="8811490" cy="761717"/>
          </a:xfrm>
          <a:ln>
            <a:noFill/>
          </a:ln>
        </p:spPr>
        <p:txBody>
          <a:bodyPr rtlCol="0">
            <a:noAutofit/>
          </a:bodyPr>
          <a:lstStyle/>
          <a:p>
            <a:pPr algn="just" fontAlgn="auto">
              <a:spcAft>
                <a:spcPts val="0"/>
              </a:spcAft>
              <a:defRPr/>
            </a:pPr>
            <a:r>
              <a:rPr lang="en-GB" dirty="0" err="1"/>
              <a:t>Domaines</a:t>
            </a:r>
            <a:r>
              <a:rPr lang="en-GB" dirty="0"/>
              <a:t> </a:t>
            </a:r>
            <a:r>
              <a:rPr lang="en-GB" dirty="0" err="1"/>
              <a:t>d’investissement</a:t>
            </a:r>
            <a:r>
              <a:rPr lang="en-GB" dirty="0"/>
              <a:t> du </a:t>
            </a:r>
            <a:r>
              <a:rPr lang="en-GB" dirty="0" err="1"/>
              <a:t>gouvernement</a:t>
            </a:r>
            <a:r>
              <a:rPr lang="en-GB" dirty="0"/>
              <a:t> dans les programmes </a:t>
            </a:r>
            <a:r>
              <a:rPr lang="en-GB" dirty="0" err="1"/>
              <a:t>d’aide</a:t>
            </a:r>
            <a:r>
              <a:rPr lang="en-GB" dirty="0"/>
              <a:t> aux </a:t>
            </a:r>
            <a:r>
              <a:rPr lang="en-GB" dirty="0" err="1"/>
              <a:t>jeunes</a:t>
            </a:r>
            <a:r>
              <a:rPr lang="en-GB" b="0" dirty="0"/>
              <a:t>| </a:t>
            </a:r>
            <a:r>
              <a:rPr lang="en-GB" b="0" dirty="0" err="1"/>
              <a:t>Guinée</a:t>
            </a:r>
            <a:r>
              <a:rPr lang="en-GB" b="0" dirty="0"/>
              <a:t> | 2019</a:t>
            </a:r>
            <a:endParaRPr lang="en-GB" b="0" noProof="0" dirty="0">
              <a:ea typeface="+mj-ea"/>
              <a:cs typeface="+mj-cs"/>
            </a:endParaRPr>
          </a:p>
        </p:txBody>
      </p:sp>
      <p:sp>
        <p:nvSpPr>
          <p:cNvPr id="2050" name="Text Placeholder 2"/>
          <p:cNvSpPr>
            <a:spLocks noGrp="1"/>
          </p:cNvSpPr>
          <p:nvPr>
            <p:ph type="body" sz="quarter" idx="13"/>
          </p:nvPr>
        </p:nvSpPr>
        <p:spPr>
          <a:xfrm>
            <a:off x="258220" y="5523530"/>
            <a:ext cx="8895466" cy="904979"/>
          </a:xfrm>
        </p:spPr>
        <p:txBody>
          <a:bodyPr/>
          <a:lstStyle/>
          <a:p>
            <a:r>
              <a:rPr lang="fr-FR" b="1" i="1" dirty="0">
                <a:latin typeface="Century Gothic" charset="0"/>
                <a:ea typeface="MS PGothic" charset="0"/>
                <a:cs typeface="Century Gothic" charset="0"/>
              </a:rPr>
              <a:t>Question posée aux répondants: </a:t>
            </a:r>
            <a:r>
              <a:rPr lang="fr-FR" i="1" dirty="0"/>
              <a:t>Si le gouvernement pouvait accroitre ses dépenses dans des programmes d'aide aux jeunes, lequel des domaines suivants devrait être de la plus haute priorité pour des investissements additionnels? </a:t>
            </a:r>
            <a:endParaRPr lang="fr-FR" i="1" dirty="0">
              <a:latin typeface="Century Gothic" charset="0"/>
              <a:ea typeface="MS PGothic" charset="0"/>
              <a:cs typeface="Century Gothic" charset="0"/>
            </a:endParaRPr>
          </a:p>
        </p:txBody>
      </p:sp>
      <p:graphicFrame>
        <p:nvGraphicFramePr>
          <p:cNvPr id="6" name="Graphique 3">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val="4039445944"/>
              </p:ext>
            </p:extLst>
          </p:nvPr>
        </p:nvGraphicFramePr>
        <p:xfrm>
          <a:off x="641023" y="935566"/>
          <a:ext cx="7475455" cy="4334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704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67" y="136752"/>
            <a:ext cx="8655665" cy="1181919"/>
          </a:xfrm>
          <a:ln>
            <a:noFill/>
          </a:ln>
        </p:spPr>
        <p:txBody>
          <a:bodyPr rtlCol="0">
            <a:noAutofit/>
          </a:bodyPr>
          <a:lstStyle/>
          <a:p>
            <a:pPr algn="l" fontAlgn="auto">
              <a:spcAft>
                <a:spcPts val="0"/>
              </a:spcAft>
              <a:defRPr/>
            </a:pPr>
            <a:r>
              <a:rPr lang="en-GB" sz="2400" dirty="0">
                <a:ea typeface="+mj-ea"/>
                <a:cs typeface="+mj-cs"/>
              </a:rPr>
              <a:t>Performance du </a:t>
            </a:r>
            <a:r>
              <a:rPr lang="en-GB" sz="2400" dirty="0" err="1">
                <a:ea typeface="+mj-ea"/>
                <a:cs typeface="+mj-cs"/>
              </a:rPr>
              <a:t>gouvernement</a:t>
            </a:r>
            <a:r>
              <a:rPr lang="en-GB" sz="2400" dirty="0">
                <a:ea typeface="+mj-ea"/>
                <a:cs typeface="+mj-cs"/>
              </a:rPr>
              <a:t>: Amélioration des services de santé de base </a:t>
            </a:r>
            <a:r>
              <a:rPr lang="en-GB" sz="2400" b="0" dirty="0">
                <a:ea typeface="+mj-ea"/>
                <a:cs typeface="+mj-cs"/>
              </a:rPr>
              <a:t>| par </a:t>
            </a:r>
            <a:r>
              <a:rPr lang="en-GB" sz="2400" b="0" dirty="0" err="1">
                <a:ea typeface="+mj-ea"/>
                <a:cs typeface="+mj-cs"/>
              </a:rPr>
              <a:t>résidence</a:t>
            </a:r>
            <a:r>
              <a:rPr lang="en-GB" sz="2400" b="0" dirty="0">
                <a:ea typeface="+mj-ea"/>
                <a:cs typeface="+mj-cs"/>
              </a:rPr>
              <a:t> </a:t>
            </a:r>
            <a:r>
              <a:rPr lang="en-GB" sz="2400" b="0" dirty="0" err="1">
                <a:ea typeface="+mj-ea"/>
                <a:cs typeface="+mj-cs"/>
              </a:rPr>
              <a:t>urbaine-rurale</a:t>
            </a:r>
            <a:r>
              <a:rPr lang="en-GB" sz="2400" b="0" dirty="0">
                <a:ea typeface="+mj-ea"/>
                <a:cs typeface="+mj-cs"/>
              </a:rPr>
              <a:t> | </a:t>
            </a:r>
            <a:r>
              <a:rPr lang="en-GB" sz="2400" b="0" dirty="0" err="1">
                <a:ea typeface="+mj-ea"/>
                <a:cs typeface="+mj-cs"/>
              </a:rPr>
              <a:t>Guinée</a:t>
            </a:r>
            <a:r>
              <a:rPr lang="en-GB" sz="2400" b="0" dirty="0">
                <a:ea typeface="+mj-ea"/>
                <a:cs typeface="+mj-cs"/>
              </a:rPr>
              <a:t> | 2019</a:t>
            </a:r>
          </a:p>
        </p:txBody>
      </p:sp>
      <p:sp>
        <p:nvSpPr>
          <p:cNvPr id="2050" name="Text Placeholder 2"/>
          <p:cNvSpPr>
            <a:spLocks noGrp="1"/>
          </p:cNvSpPr>
          <p:nvPr>
            <p:ph type="body" sz="quarter" idx="13"/>
          </p:nvPr>
        </p:nvSpPr>
        <p:spPr>
          <a:xfrm>
            <a:off x="132735" y="5537200"/>
            <a:ext cx="8878530" cy="730865"/>
          </a:xfrm>
        </p:spPr>
        <p:txBody>
          <a:bodyPr/>
          <a:lstStyle/>
          <a:p>
            <a:r>
              <a:rPr lang="fr-FR" b="1" i="1" dirty="0">
                <a:latin typeface="Century Gothic" charset="0"/>
                <a:ea typeface="MS PGothic" charset="0"/>
                <a:cs typeface="Century Gothic" charset="0"/>
              </a:rPr>
              <a:t>Question posée aux répondants: </a:t>
            </a:r>
            <a:r>
              <a:rPr lang="fr-FR" i="1" dirty="0"/>
              <a:t>Qualifier la manière, bonne ou mauvaise, dont le gouvernement actuel répond aux préoccupations suivantes, ou n’en avez-vous pas suffisamment entendu parler pour vous prononcer: Amélioration des services de santé de base?</a:t>
            </a:r>
            <a:endParaRPr lang="fr-FR" i="1" dirty="0">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FEB224CD-4A0E-4404-A180-3ACFABF79CD8}"/>
              </a:ext>
            </a:extLst>
          </p:cNvPr>
          <p:cNvGraphicFramePr>
            <a:graphicFrameLocks/>
          </p:cNvGraphicFramePr>
          <p:nvPr>
            <p:extLst>
              <p:ext uri="{D42A27DB-BD31-4B8C-83A1-F6EECF244321}">
                <p14:modId xmlns:p14="http://schemas.microsoft.com/office/powerpoint/2010/main" val="2918840208"/>
              </p:ext>
            </p:extLst>
          </p:nvPr>
        </p:nvGraphicFramePr>
        <p:xfrm>
          <a:off x="553674" y="1358900"/>
          <a:ext cx="8154098" cy="414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139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70" y="4266362"/>
            <a:ext cx="8528369" cy="838029"/>
          </a:xfrm>
        </p:spPr>
        <p:txBody>
          <a:bodyPr>
            <a:normAutofit/>
          </a:bodyPr>
          <a:lstStyle/>
          <a:p>
            <a:r>
              <a:rPr lang="en-GB" sz="4000" cap="none" noProof="0" dirty="0" smtClean="0"/>
              <a:t>Conclusion</a:t>
            </a:r>
            <a:endParaRPr lang="en-GB" sz="4000" cap="none" noProof="0" dirty="0"/>
          </a:p>
        </p:txBody>
      </p:sp>
    </p:spTree>
    <p:extLst>
      <p:ext uri="{BB962C8B-B14F-4D97-AF65-F5344CB8AC3E}">
        <p14:creationId xmlns:p14="http://schemas.microsoft.com/office/powerpoint/2010/main" val="1619674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FR" sz="3600" dirty="0"/>
              <a:t>Résultats démographiques</a:t>
            </a:r>
          </a:p>
        </p:txBody>
      </p:sp>
      <p:sp>
        <p:nvSpPr>
          <p:cNvPr id="6" name="Slide Number Placeholder 5"/>
          <p:cNvSpPr>
            <a:spLocks noGrp="1"/>
          </p:cNvSpPr>
          <p:nvPr>
            <p:ph type="sldNum" sz="quarter" idx="13"/>
          </p:nvPr>
        </p:nvSpPr>
        <p:spPr/>
        <p:txBody>
          <a:bodyPr/>
          <a:lstStyle/>
          <a:p>
            <a:pPr>
              <a:defRPr/>
            </a:pPr>
            <a:fld id="{CE531E0D-CF09-4892-B1CE-519ABC2D598B}" type="slidenum">
              <a:rPr lang="en-US" smtClean="0"/>
              <a:pPr>
                <a:defRPr/>
              </a:pPr>
              <a:t>4</a:t>
            </a:fld>
            <a:endParaRPr lang="en-US"/>
          </a:p>
        </p:txBody>
      </p:sp>
      <p:sp>
        <p:nvSpPr>
          <p:cNvPr id="4" name="Content Placeholder 3">
            <a:extLst>
              <a:ext uri="{FF2B5EF4-FFF2-40B4-BE49-F238E27FC236}">
                <a16:creationId xmlns="" xmlns:a16="http://schemas.microsoft.com/office/drawing/2014/main" id="{E07B2665-71C4-4A87-A253-224B917DF109}"/>
              </a:ext>
            </a:extLst>
          </p:cNvPr>
          <p:cNvSpPr>
            <a:spLocks noGrp="1"/>
          </p:cNvSpPr>
          <p:nvPr>
            <p:ph sz="half" idx="1"/>
          </p:nvPr>
        </p:nvSpPr>
        <p:spPr/>
        <p:txBody>
          <a:bodyPr/>
          <a:lstStyle/>
          <a:p>
            <a:endParaRPr lang="en-US" dirty="0"/>
          </a:p>
        </p:txBody>
      </p:sp>
      <p:graphicFrame>
        <p:nvGraphicFramePr>
          <p:cNvPr id="9" name="Espace réservé du contenu 10">
            <a:extLst>
              <a:ext uri="{FF2B5EF4-FFF2-40B4-BE49-F238E27FC236}">
                <a16:creationId xmlns="" xmlns:a16="http://schemas.microsoft.com/office/drawing/2014/main" id="{72286F38-0383-4CCC-B334-9A370F5E615F}"/>
              </a:ext>
            </a:extLst>
          </p:cNvPr>
          <p:cNvGraphicFramePr>
            <a:graphicFrameLocks/>
          </p:cNvGraphicFramePr>
          <p:nvPr>
            <p:extLst>
              <p:ext uri="{D42A27DB-BD31-4B8C-83A1-F6EECF244321}">
                <p14:modId xmlns:p14="http://schemas.microsoft.com/office/powerpoint/2010/main" val="500631889"/>
              </p:ext>
            </p:extLst>
          </p:nvPr>
        </p:nvGraphicFramePr>
        <p:xfrm>
          <a:off x="365127" y="1426371"/>
          <a:ext cx="4283075" cy="4779962"/>
        </p:xfrm>
        <a:graphic>
          <a:graphicData uri="http://schemas.openxmlformats.org/drawingml/2006/table">
            <a:tbl>
              <a:tblPr firstRow="1" bandRow="1"/>
              <a:tblGrid>
                <a:gridCol w="2544210">
                  <a:extLst>
                    <a:ext uri="{9D8B030D-6E8A-4147-A177-3AD203B41FA5}">
                      <a16:colId xmlns="" xmlns:a16="http://schemas.microsoft.com/office/drawing/2014/main" val="20000"/>
                    </a:ext>
                  </a:extLst>
                </a:gridCol>
                <a:gridCol w="1738865">
                  <a:extLst>
                    <a:ext uri="{9D8B030D-6E8A-4147-A177-3AD203B41FA5}">
                      <a16:colId xmlns="" xmlns:a16="http://schemas.microsoft.com/office/drawing/2014/main" val="20001"/>
                    </a:ext>
                  </a:extLst>
                </a:gridCol>
              </a:tblGrid>
              <a:tr h="370874">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r>
                        <a:rPr lang="fr-FR" sz="1800" b="1" dirty="0">
                          <a:solidFill>
                            <a:schemeClr val="tx1"/>
                          </a:solidFill>
                          <a:latin typeface="+mn-lt"/>
                        </a:rPr>
                        <a:t>Sexe</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r"/>
                      <a:r>
                        <a:rPr lang="fr-FR" sz="1800" dirty="0">
                          <a:solidFill>
                            <a:schemeClr val="tx1"/>
                          </a:solidFill>
                          <a:latin typeface="+mn-lt"/>
                        </a:rPr>
                        <a:t>%</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 xmlns:a16="http://schemas.microsoft.com/office/drawing/2014/main" val="10000"/>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Hommes </a:t>
                      </a: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 xmlns:a16="http://schemas.microsoft.com/office/drawing/2014/main" val="1000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Femmes</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02"/>
                  </a:ext>
                </a:extLst>
              </a:tr>
              <a:tr h="36579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r>
                        <a:rPr lang="fr-FR" sz="1800" b="1" i="0" u="none" strike="noStrike" kern="1200" baseline="0" dirty="0">
                          <a:solidFill>
                            <a:schemeClr val="tx1"/>
                          </a:solidFill>
                          <a:latin typeface="+mn-lt"/>
                          <a:ea typeface="+mn-ea"/>
                          <a:cs typeface="+mn-cs"/>
                        </a:rPr>
                        <a:t>Localité</a:t>
                      </a:r>
                      <a:endParaRPr lang="fr-FR" sz="1800" b="0" i="0" u="none" strike="noStrike" kern="1200" baseline="0" dirty="0">
                        <a:solidFill>
                          <a:schemeClr val="tx1"/>
                        </a:solidFill>
                        <a:latin typeface="+mn-lt"/>
                        <a:ea typeface="+mn-ea"/>
                        <a:cs typeface="+mn-cs"/>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 xmlns:a16="http://schemas.microsoft.com/office/drawing/2014/main" val="10003"/>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Urbain</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36</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04"/>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Rural</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64</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 xmlns:a16="http://schemas.microsoft.com/office/drawing/2014/main" val="10005"/>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l"/>
                      <a:r>
                        <a:rPr lang="fr-FR" sz="1800" b="1" i="0" u="none" strike="noStrike" kern="1200" baseline="0" dirty="0">
                          <a:solidFill>
                            <a:schemeClr val="tx1"/>
                          </a:solidFill>
                          <a:latin typeface="+mn-lt"/>
                          <a:ea typeface="+mn-ea"/>
                          <a:cs typeface="+mn-cs"/>
                        </a:rPr>
                        <a:t>Education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 xmlns:a16="http://schemas.microsoft.com/office/drawing/2014/main" val="10006"/>
                  </a:ext>
                </a:extLst>
              </a:tr>
              <a:tr h="2860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Aucune éducation formelle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51</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 xmlns:a16="http://schemas.microsoft.com/office/drawing/2014/main" val="10007"/>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Primaire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15</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08"/>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 xmlns:a16="http://schemas.microsoft.com/office/drawing/2014/main" val="10009"/>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Post-secondaire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14</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10"/>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algn="l" defTabSz="457200" rtl="0" eaLnBrk="1" latinLnBrk="0" hangingPunct="1"/>
                      <a:r>
                        <a:rPr lang="fr-FR" sz="1800" b="1" i="0" u="none" strike="noStrike" kern="1200" baseline="0" dirty="0">
                          <a:solidFill>
                            <a:schemeClr val="tx1"/>
                          </a:solidFill>
                          <a:latin typeface="+mn-lt"/>
                          <a:ea typeface="+mn-ea"/>
                          <a:cs typeface="+mn-cs"/>
                        </a:rPr>
                        <a:t>Religion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 xmlns:a16="http://schemas.microsoft.com/office/drawing/2014/main" val="1001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Chrétienne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8</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12"/>
                  </a:ext>
                </a:extLst>
              </a:tr>
              <a:tr h="30834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Musulmane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90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 xmlns:a16="http://schemas.microsoft.com/office/drawing/2014/main" val="10013"/>
                  </a:ext>
                </a:extLst>
              </a:tr>
              <a:tr h="31622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Autres religions</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 xmlns:a16="http://schemas.microsoft.com/office/drawing/2014/main" val="10014"/>
                  </a:ext>
                </a:extLst>
              </a:tr>
            </a:tbl>
          </a:graphicData>
        </a:graphic>
      </p:graphicFrame>
      <p:pic>
        <p:nvPicPr>
          <p:cNvPr id="8" name="Picture 7">
            <a:extLst>
              <a:ext uri="{FF2B5EF4-FFF2-40B4-BE49-F238E27FC236}">
                <a16:creationId xmlns="" xmlns:a16="http://schemas.microsoft.com/office/drawing/2014/main" id="{677641C3-77BA-4FE5-8A8B-7705DE53D914}"/>
              </a:ext>
            </a:extLst>
          </p:cNvPr>
          <p:cNvPicPr>
            <a:picLocks noChangeAspect="1"/>
          </p:cNvPicPr>
          <p:nvPr/>
        </p:nvPicPr>
        <p:blipFill>
          <a:blip r:embed="rId3"/>
          <a:stretch>
            <a:fillRect/>
          </a:stretch>
        </p:blipFill>
        <p:spPr>
          <a:xfrm>
            <a:off x="4860926" y="1426371"/>
            <a:ext cx="4283074" cy="4781105"/>
          </a:xfrm>
          <a:prstGeom prst="rect">
            <a:avLst/>
          </a:prstGeom>
          <a:ln w="6350">
            <a:solidFill>
              <a:schemeClr val="tx1"/>
            </a:solidFill>
          </a:ln>
        </p:spPr>
      </p:pic>
    </p:spTree>
    <p:extLst>
      <p:ext uri="{BB962C8B-B14F-4D97-AF65-F5344CB8AC3E}">
        <p14:creationId xmlns:p14="http://schemas.microsoft.com/office/powerpoint/2010/main" val="428468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5999"/>
            <a:ext cx="6303962" cy="856945"/>
          </a:xfrm>
        </p:spPr>
        <p:txBody>
          <a:bodyPr>
            <a:normAutofit/>
          </a:bodyPr>
          <a:lstStyle/>
          <a:p>
            <a:r>
              <a:rPr lang="en-GB" sz="4000" noProof="0" dirty="0">
                <a:solidFill>
                  <a:srgbClr val="FF0000"/>
                </a:solidFill>
              </a:rPr>
              <a:t>Conclusion</a:t>
            </a:r>
          </a:p>
        </p:txBody>
      </p:sp>
      <p:sp>
        <p:nvSpPr>
          <p:cNvPr id="6" name="Content Placeholder 2">
            <a:extLst>
              <a:ext uri="{FF2B5EF4-FFF2-40B4-BE49-F238E27FC236}">
                <a16:creationId xmlns:a16="http://schemas.microsoft.com/office/drawing/2014/main" xmlns="" id="{24937CCB-B934-4E14-BB54-589F833BC7E6}"/>
              </a:ext>
            </a:extLst>
          </p:cNvPr>
          <p:cNvSpPr>
            <a:spLocks noGrp="1"/>
          </p:cNvSpPr>
          <p:nvPr>
            <p:ph idx="1"/>
          </p:nvPr>
        </p:nvSpPr>
        <p:spPr>
          <a:xfrm>
            <a:off x="228384" y="1302327"/>
            <a:ext cx="8698872" cy="5250872"/>
          </a:xfrm>
        </p:spPr>
        <p:txBody>
          <a:bodyPr>
            <a:noAutofit/>
          </a:bodyPr>
          <a:lstStyle/>
          <a:p>
            <a:pPr lvl="0">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Plus des trois quarts des zones disposent de centres de santé.</a:t>
            </a:r>
          </a:p>
          <a:p>
            <a:pPr lvl="0">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Pour la plupart des Guinéens, l’obtention des soins médicaux dont ils ont besoin est difficile.</a:t>
            </a:r>
          </a:p>
          <a:p>
            <a:pPr lvl="0">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Une frange importante des Guinéens déclarent avoir versé des pots-de-vin au personnel de santé.</a:t>
            </a:r>
          </a:p>
          <a:p>
            <a:pPr lvl="0">
              <a:spcBef>
                <a:spcPts val="1800"/>
              </a:spcBef>
              <a:spcAft>
                <a:spcPts val="600"/>
              </a:spcAft>
              <a:buClr>
                <a:schemeClr val="accent1"/>
              </a:buClr>
              <a:buFont typeface="Wingdings" panose="05000000000000000000" pitchFamily="2" charset="2"/>
              <a:buChar char="§"/>
              <a:defRPr/>
            </a:pPr>
            <a:r>
              <a:rPr lang="fr-SN" dirty="0">
                <a:latin typeface="Century Gothic"/>
                <a:ea typeface="MS PGothic" charset="0"/>
              </a:rPr>
              <a:t>La santé fait partie des principales priorités auxquelles le gouvernement doit s’attaquer.</a:t>
            </a:r>
          </a:p>
          <a:p>
            <a:pPr>
              <a:spcBef>
                <a:spcPts val="1800"/>
              </a:spcBef>
              <a:spcAft>
                <a:spcPts val="600"/>
              </a:spcAft>
              <a:buClr>
                <a:schemeClr val="accent1"/>
              </a:buClr>
              <a:buFont typeface="Wingdings" panose="05000000000000000000" pitchFamily="2" charset="2"/>
              <a:buChar char="§"/>
              <a:defRPr/>
            </a:pPr>
            <a:r>
              <a:rPr lang="fr-SN" dirty="0">
                <a:solidFill>
                  <a:srgbClr val="3C3C3C"/>
                </a:solidFill>
                <a:latin typeface="Century Gothic"/>
                <a:ea typeface="MS PGothic" charset="0"/>
              </a:rPr>
              <a:t>Pour la plupart des Guinéens, le gouvernement répond mal à leur préoccupation d’</a:t>
            </a:r>
            <a:r>
              <a:rPr lang="fr-FR" dirty="0">
                <a:solidFill>
                  <a:srgbClr val="3C3C3C"/>
                </a:solidFill>
                <a:latin typeface="Century Gothic"/>
                <a:ea typeface="MS PGothic" charset="0"/>
              </a:rPr>
              <a:t>amélioration des services de santé de base.</a:t>
            </a:r>
            <a:endParaRPr lang="en-GB" dirty="0"/>
          </a:p>
        </p:txBody>
      </p:sp>
    </p:spTree>
    <p:extLst>
      <p:ext uri="{BB962C8B-B14F-4D97-AF65-F5344CB8AC3E}">
        <p14:creationId xmlns:p14="http://schemas.microsoft.com/office/powerpoint/2010/main" val="3374652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164" y="2154257"/>
            <a:ext cx="8859836" cy="2096031"/>
          </a:xfrm>
        </p:spPr>
        <p:txBody>
          <a:bodyPr>
            <a:noAutofit/>
          </a:bodyPr>
          <a:lstStyle/>
          <a:p>
            <a:pPr algn="ctr"/>
            <a:r>
              <a:rPr lang="fr-FR" sz="3200" i="1" dirty="0">
                <a:solidFill>
                  <a:schemeClr val="tx1"/>
                </a:solidFill>
              </a:rPr>
              <a:t>3</a:t>
            </a:r>
            <a:r>
              <a:rPr lang="fr-FR" sz="3200" i="1" baseline="30000" dirty="0" smtClean="0">
                <a:solidFill>
                  <a:schemeClr val="tx1"/>
                </a:solidFill>
              </a:rPr>
              <a:t>ème</a:t>
            </a:r>
            <a:r>
              <a:rPr lang="fr-FR" sz="3200" i="1" dirty="0" smtClean="0">
                <a:solidFill>
                  <a:schemeClr val="tx1"/>
                </a:solidFill>
              </a:rPr>
              <a:t> Thématique</a:t>
            </a:r>
            <a:r>
              <a:rPr lang="fr-FR" sz="3200" dirty="0" smtClean="0"/>
              <a:t/>
            </a:r>
            <a:br>
              <a:rPr lang="fr-FR" sz="3200" dirty="0" smtClean="0"/>
            </a:br>
            <a:r>
              <a:rPr lang="fr-FR" sz="6000" dirty="0"/>
              <a:t>A</a:t>
            </a:r>
            <a:r>
              <a:rPr lang="fr-FR" sz="6000" dirty="0" smtClean="0"/>
              <a:t>ccès aux services d’électricité</a:t>
            </a:r>
            <a:endParaRPr lang="fr-FR" sz="6000" dirty="0"/>
          </a:p>
        </p:txBody>
      </p:sp>
      <p:sp>
        <p:nvSpPr>
          <p:cNvPr id="3" name="Subtitle 2"/>
          <p:cNvSpPr>
            <a:spLocks noGrp="1"/>
          </p:cNvSpPr>
          <p:nvPr>
            <p:ph type="subTitle" idx="1"/>
          </p:nvPr>
        </p:nvSpPr>
        <p:spPr>
          <a:xfrm>
            <a:off x="284164" y="4250288"/>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97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138546"/>
            <a:ext cx="5900738" cy="1052946"/>
          </a:xfrm>
        </p:spPr>
        <p:txBody>
          <a:bodyPr>
            <a:normAutofit/>
          </a:bodyPr>
          <a:lstStyle/>
          <a:p>
            <a:r>
              <a:rPr lang="en-GB" sz="6000" dirty="0">
                <a:solidFill>
                  <a:srgbClr val="FF0000"/>
                </a:solidFill>
                <a:latin typeface="Century Gothic" charset="0"/>
                <a:ea typeface="MS PGothic" charset="0"/>
              </a:rPr>
              <a:t>Résumé</a:t>
            </a:r>
            <a:endParaRPr lang="en-GB" sz="6000" noProof="0" dirty="0">
              <a:solidFill>
                <a:srgbClr val="FF0000"/>
              </a:solidFill>
              <a:latin typeface="Century Gothic" charset="0"/>
              <a:ea typeface="MS PGothic" charset="0"/>
            </a:endParaRPr>
          </a:p>
        </p:txBody>
      </p:sp>
      <p:sp>
        <p:nvSpPr>
          <p:cNvPr id="4" name="Content Placeholder 2"/>
          <p:cNvSpPr txBox="1">
            <a:spLocks/>
          </p:cNvSpPr>
          <p:nvPr/>
        </p:nvSpPr>
        <p:spPr>
          <a:xfrm>
            <a:off x="249238" y="1356852"/>
            <a:ext cx="8698872" cy="4542503"/>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Disponibilité du réseau électrique: </a:t>
            </a:r>
            <a:r>
              <a:rPr lang="fr-FR" sz="1800" dirty="0">
                <a:solidFill>
                  <a:schemeClr val="tx1"/>
                </a:solidFill>
                <a:latin typeface="Century Gothic"/>
                <a:ea typeface="MS PGothic" charset="0"/>
              </a:rPr>
              <a:t>Deux zones visitées lors de cette enquête sur cinq (40%) sont raccordées au réseau électrique.</a:t>
            </a:r>
          </a:p>
          <a:p>
            <a:pPr>
              <a:spcBef>
                <a:spcPts val="1800"/>
              </a:spcBef>
              <a:spcAft>
                <a:spcPts val="600"/>
              </a:spcAft>
              <a:buClr>
                <a:schemeClr val="accent1"/>
              </a:buClr>
              <a:buFont typeface="Wingdings" panose="05000000000000000000" pitchFamily="2" charset="2"/>
              <a:buChar char="§"/>
              <a:defRPr/>
            </a:pPr>
            <a:r>
              <a:rPr lang="fr-SN" sz="1800" b="1" dirty="0">
                <a:solidFill>
                  <a:schemeClr val="accent1"/>
                </a:solidFill>
                <a:latin typeface="Century Gothic"/>
                <a:ea typeface="MS PGothic" charset="0"/>
              </a:rPr>
              <a:t>Manque de satisfaction par rapport à l’action gouvernementale: </a:t>
            </a:r>
            <a:r>
              <a:rPr lang="fr-FR" sz="1800" dirty="0">
                <a:solidFill>
                  <a:schemeClr val="tx1"/>
                </a:solidFill>
                <a:latin typeface="Century Gothic"/>
                <a:ea typeface="MS PGothic" charset="0"/>
              </a:rPr>
              <a:t>Moins d’un cinquième des Guinéens (17%) estiment que le gouvernement actuel répond bien aux préoccupations en matière de fourniture fiable d’électricité.</a:t>
            </a:r>
          </a:p>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Raccordement au réseau électrique d’EDG: </a:t>
            </a:r>
            <a:r>
              <a:rPr lang="fr-FR" sz="1800" dirty="0">
                <a:solidFill>
                  <a:schemeClr val="tx1"/>
                </a:solidFill>
                <a:latin typeface="Century Gothic"/>
                <a:ea typeface="MS PGothic" charset="0"/>
              </a:rPr>
              <a:t>Un tiers des Guinéens affirment que leurs ménages sont raccordés au réseau électrique d’EDG.</a:t>
            </a:r>
          </a:p>
          <a:p>
            <a:pPr>
              <a:spcBef>
                <a:spcPts val="1800"/>
              </a:spcBef>
              <a:spcAft>
                <a:spcPts val="600"/>
              </a:spcAft>
              <a:buClr>
                <a:schemeClr val="accent1"/>
              </a:buClr>
              <a:buFont typeface="Wingdings" panose="05000000000000000000" pitchFamily="2" charset="2"/>
              <a:buChar char="§"/>
              <a:defRPr/>
            </a:pPr>
            <a:r>
              <a:rPr lang="fr-FR" sz="1800" b="1" dirty="0">
                <a:solidFill>
                  <a:schemeClr val="accent1"/>
                </a:solidFill>
                <a:latin typeface="Century Gothic"/>
                <a:ea typeface="MS PGothic" charset="0"/>
              </a:rPr>
              <a:t>Fréquence de disponibilité de l’électricité: </a:t>
            </a:r>
            <a:r>
              <a:rPr lang="fr-FR" sz="1800" dirty="0">
                <a:solidFill>
                  <a:schemeClr val="tx1"/>
                </a:solidFill>
                <a:latin typeface="Century Gothic"/>
                <a:ea typeface="MS PGothic" charset="0"/>
              </a:rPr>
              <a:t>Seulement 10% des Guinéens disposent de l’électricité tout le temps et 11% la plupart du temps.</a:t>
            </a:r>
          </a:p>
          <a:p>
            <a:pPr>
              <a:spcBef>
                <a:spcPts val="1800"/>
              </a:spcBef>
              <a:spcAft>
                <a:spcPts val="600"/>
              </a:spcAft>
              <a:buClr>
                <a:schemeClr val="accent1"/>
              </a:buClr>
              <a:buFont typeface="Wingdings" panose="05000000000000000000" pitchFamily="2" charset="2"/>
              <a:buChar char="§"/>
              <a:defRPr/>
            </a:pPr>
            <a:r>
              <a:rPr lang="fr-SN" sz="1800" b="1" dirty="0">
                <a:solidFill>
                  <a:schemeClr val="accent1"/>
                </a:solidFill>
                <a:latin typeface="Century Gothic"/>
                <a:ea typeface="MS PGothic" charset="0"/>
              </a:rPr>
              <a:t>Recours à d’autres sources d’électricité: </a:t>
            </a:r>
            <a:r>
              <a:rPr lang="fr-FR" sz="1800" dirty="0">
                <a:solidFill>
                  <a:schemeClr val="tx1"/>
                </a:solidFill>
                <a:latin typeface="Century Gothic"/>
                <a:ea typeface="MS PGothic" charset="0"/>
              </a:rPr>
              <a:t>Plus d’un tiers des Guinéens utilisent une source d’électricité autre que le réseau d’EDG (35%).</a:t>
            </a:r>
          </a:p>
        </p:txBody>
      </p:sp>
    </p:spTree>
    <p:extLst>
      <p:ext uri="{BB962C8B-B14F-4D97-AF65-F5344CB8AC3E}">
        <p14:creationId xmlns:p14="http://schemas.microsoft.com/office/powerpoint/2010/main" val="114673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 xmlns:a16="http://schemas.microsoft.com/office/drawing/2014/main"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spTree>
    <p:extLst>
      <p:ext uri="{BB962C8B-B14F-4D97-AF65-F5344CB8AC3E}">
        <p14:creationId xmlns:p14="http://schemas.microsoft.com/office/powerpoint/2010/main" val="3938020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4218915"/>
            <a:ext cx="9291484" cy="584913"/>
          </a:xfrm>
        </p:spPr>
        <p:txBody>
          <a:bodyPr>
            <a:normAutofit fontScale="90000"/>
          </a:bodyPr>
          <a:lstStyle/>
          <a:p>
            <a:r>
              <a:rPr lang="en-GB" dirty="0" err="1"/>
              <a:t>Disponibilité</a:t>
            </a:r>
            <a:r>
              <a:rPr lang="en-GB" dirty="0"/>
              <a:t> du réseau </a:t>
            </a:r>
            <a:r>
              <a:rPr lang="en-GB" dirty="0" err="1"/>
              <a:t>électrique</a:t>
            </a:r>
            <a:endParaRPr lang="en-GB" cap="none" noProof="0" dirty="0">
              <a:highlight>
                <a:srgbClr val="FFFF00"/>
              </a:highlight>
            </a:endParaRPr>
          </a:p>
        </p:txBody>
      </p:sp>
    </p:spTree>
    <p:extLst>
      <p:ext uri="{BB962C8B-B14F-4D97-AF65-F5344CB8AC3E}">
        <p14:creationId xmlns:p14="http://schemas.microsoft.com/office/powerpoint/2010/main" val="251969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err="1">
                <a:solidFill>
                  <a:srgbClr val="FF0000"/>
                </a:solidFill>
              </a:rPr>
              <a:t>Résultats</a:t>
            </a:r>
            <a:r>
              <a:rPr lang="en-GB" sz="6000" dirty="0">
                <a:solidFill>
                  <a:srgbClr val="FF0000"/>
                </a:solidFill>
              </a:rPr>
              <a:t> </a:t>
            </a:r>
            <a:r>
              <a:rPr lang="en-GB" sz="6000" dirty="0" err="1">
                <a:solidFill>
                  <a:srgbClr val="FF0000"/>
                </a:solidFill>
              </a:rPr>
              <a:t>clés</a:t>
            </a:r>
            <a:endParaRPr lang="en-GB" sz="6000" noProof="0" dirty="0">
              <a:solidFill>
                <a:srgbClr val="FF0000"/>
              </a:solidFill>
            </a:endParaRPr>
          </a:p>
        </p:txBody>
      </p:sp>
      <p:sp>
        <p:nvSpPr>
          <p:cNvPr id="3" name="Content Placeholder 2"/>
          <p:cNvSpPr>
            <a:spLocks noGrp="1"/>
          </p:cNvSpPr>
          <p:nvPr>
            <p:ph idx="1"/>
          </p:nvPr>
        </p:nvSpPr>
        <p:spPr>
          <a:xfrm>
            <a:off x="222564" y="1399592"/>
            <a:ext cx="8482897" cy="5222881"/>
          </a:xfrm>
        </p:spPr>
        <p:txBody>
          <a:bodyPr>
            <a:noAutofit/>
          </a:bodyPr>
          <a:lstStyle/>
          <a:p>
            <a:pPr lvl="0">
              <a:spcBef>
                <a:spcPts val="1800"/>
              </a:spcBef>
              <a:spcAft>
                <a:spcPts val="0"/>
              </a:spcAft>
              <a:buClr>
                <a:schemeClr val="accent1"/>
              </a:buClr>
              <a:buFont typeface="Wingdings" panose="05000000000000000000" pitchFamily="2" charset="2"/>
              <a:buChar char="§"/>
              <a:defRPr/>
            </a:pPr>
            <a:r>
              <a:rPr lang="fr-SN" sz="2800" dirty="0" smtClean="0">
                <a:solidFill>
                  <a:srgbClr val="3C3C3C"/>
                </a:solidFill>
                <a:latin typeface="Century Gothic"/>
                <a:ea typeface="MS PGothic" charset="0"/>
              </a:rPr>
              <a:t>Le </a:t>
            </a:r>
            <a:r>
              <a:rPr lang="fr-SN" sz="2800" dirty="0">
                <a:solidFill>
                  <a:srgbClr val="3C3C3C"/>
                </a:solidFill>
                <a:latin typeface="Century Gothic"/>
                <a:ea typeface="MS PGothic" charset="0"/>
              </a:rPr>
              <a:t>réseau électrique est disponible dans deux cinquièmes des zones visitées (40%) lors de l’enquête. </a:t>
            </a:r>
          </a:p>
          <a:p>
            <a:pPr lvl="0">
              <a:spcBef>
                <a:spcPts val="1800"/>
              </a:spcBef>
              <a:spcAft>
                <a:spcPts val="0"/>
              </a:spcAft>
              <a:buClr>
                <a:schemeClr val="accent1"/>
              </a:buClr>
              <a:buFont typeface="Wingdings" panose="05000000000000000000" pitchFamily="2" charset="2"/>
              <a:buChar char="§"/>
              <a:defRPr/>
            </a:pPr>
            <a:r>
              <a:rPr lang="fr-SN" sz="2800" dirty="0">
                <a:latin typeface="Century Gothic"/>
                <a:ea typeface="MS PGothic" charset="0"/>
              </a:rPr>
              <a:t>Presque la quasi-totalité des zones urbaines visitées disposent du réseau électrique (97%)</a:t>
            </a:r>
            <a:r>
              <a:rPr lang="fr-SN" sz="2800" dirty="0">
                <a:solidFill>
                  <a:srgbClr val="3C3C3C"/>
                </a:solidFill>
                <a:latin typeface="Century Gothic"/>
                <a:ea typeface="MS PGothic" charset="0"/>
              </a:rPr>
              <a:t>, contrairement au milieu rural (7%).</a:t>
            </a:r>
          </a:p>
          <a:p>
            <a:pPr lvl="0">
              <a:spcBef>
                <a:spcPts val="1800"/>
              </a:spcBef>
              <a:spcAft>
                <a:spcPts val="0"/>
              </a:spcAft>
              <a:buClr>
                <a:srgbClr val="F25528"/>
              </a:buClr>
              <a:buFont typeface="Wingdings" panose="05000000000000000000" pitchFamily="2" charset="2"/>
              <a:buChar char="§"/>
              <a:defRPr/>
            </a:pPr>
            <a:r>
              <a:rPr lang="fr-FR" sz="2800" dirty="0">
                <a:solidFill>
                  <a:srgbClr val="3C3C3C"/>
                </a:solidFill>
                <a:latin typeface="Century Gothic"/>
                <a:ea typeface="MS PGothic" charset="0"/>
              </a:rPr>
              <a:t>Toutes les zones de Conakry disposent du réseau électrique alors que dans les autres régions, moins de la moitié des zones en disposent.</a:t>
            </a:r>
            <a:endParaRPr lang="en-GB" sz="2800" dirty="0">
              <a:solidFill>
                <a:srgbClr val="3C3C3C"/>
              </a:solidFill>
              <a:latin typeface="Century Gothic"/>
              <a:ea typeface="MS PGothic" charset="0"/>
            </a:endParaRPr>
          </a:p>
        </p:txBody>
      </p:sp>
    </p:spTree>
    <p:extLst>
      <p:ext uri="{BB962C8B-B14F-4D97-AF65-F5344CB8AC3E}">
        <p14:creationId xmlns:p14="http://schemas.microsoft.com/office/powerpoint/2010/main" val="756497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56899"/>
            <a:ext cx="9144000" cy="656605"/>
          </a:xfrm>
          <a:ln>
            <a:noFill/>
          </a:ln>
        </p:spPr>
        <p:txBody>
          <a:bodyPr rtlCol="0">
            <a:noAutofit/>
          </a:bodyPr>
          <a:lstStyle/>
          <a:p>
            <a:pPr algn="l" fontAlgn="auto">
              <a:spcAft>
                <a:spcPts val="0"/>
              </a:spcAft>
              <a:defRPr/>
            </a:pPr>
            <a:r>
              <a:rPr lang="en-GB" sz="2800" dirty="0" err="1"/>
              <a:t>Disponibilité</a:t>
            </a:r>
            <a:r>
              <a:rPr lang="en-GB" sz="2800" dirty="0"/>
              <a:t> du </a:t>
            </a:r>
            <a:r>
              <a:rPr lang="fr-FR" sz="2800" dirty="0"/>
              <a:t>réseau électrique </a:t>
            </a:r>
            <a:r>
              <a:rPr lang="en-GB" sz="2800" dirty="0" err="1"/>
              <a:t>dans</a:t>
            </a:r>
            <a:r>
              <a:rPr lang="en-GB" sz="2800" dirty="0"/>
              <a:t> les zones </a:t>
            </a:r>
            <a:r>
              <a:rPr lang="en-GB" sz="2800" dirty="0" err="1"/>
              <a:t>enquêtées</a:t>
            </a:r>
            <a:r>
              <a:rPr lang="en-GB" sz="2800" b="0" dirty="0"/>
              <a:t>| </a:t>
            </a:r>
            <a:r>
              <a:rPr lang="en-GB" sz="2800" b="0" dirty="0" err="1"/>
              <a:t>Guinée</a:t>
            </a:r>
            <a:r>
              <a:rPr lang="en-GB" sz="2800" b="0" dirty="0"/>
              <a:t> | 2019</a:t>
            </a:r>
            <a:endParaRPr lang="en-GB" sz="2800" b="0" noProof="0" dirty="0">
              <a:ea typeface="+mj-ea"/>
              <a:cs typeface="+mj-cs"/>
            </a:endParaRPr>
          </a:p>
        </p:txBody>
      </p:sp>
      <p:sp>
        <p:nvSpPr>
          <p:cNvPr id="2050" name="Text Placeholder 2"/>
          <p:cNvSpPr>
            <a:spLocks noGrp="1"/>
          </p:cNvSpPr>
          <p:nvPr>
            <p:ph type="body" sz="quarter" idx="13"/>
          </p:nvPr>
        </p:nvSpPr>
        <p:spPr>
          <a:xfrm>
            <a:off x="254000" y="5452233"/>
            <a:ext cx="8654610" cy="626359"/>
          </a:xfrm>
        </p:spPr>
        <p:txBody>
          <a:bodyPr/>
          <a:lstStyle/>
          <a:p>
            <a:r>
              <a:rPr lang="fr-FR" b="1" i="1" dirty="0">
                <a:latin typeface="Century Gothic" charset="0"/>
                <a:ea typeface="MS PGothic" charset="0"/>
                <a:cs typeface="Century Gothic" charset="0"/>
              </a:rPr>
              <a:t>Observation des enquêteurs: </a:t>
            </a:r>
            <a:r>
              <a:rPr lang="fr-FR" i="1" dirty="0"/>
              <a:t>Les services suivants sont-ils disponibles dans cette unité d’échantillonnage/zone de dénombrement: Réseau électrique accessible à la plupart des maisons?</a:t>
            </a:r>
            <a:endParaRPr lang="fr-FR" i="1" dirty="0">
              <a:latin typeface="Century Gothic" charset="0"/>
              <a:ea typeface="MS PGothic" charset="0"/>
              <a:cs typeface="Century Gothic" charset="0"/>
            </a:endParaRPr>
          </a:p>
        </p:txBody>
      </p:sp>
      <p:graphicFrame>
        <p:nvGraphicFramePr>
          <p:cNvPr id="6" name="Graphique 5">
            <a:extLst>
              <a:ext uri="{FF2B5EF4-FFF2-40B4-BE49-F238E27FC236}">
                <a16:creationId xmlns:a16="http://schemas.microsoft.com/office/drawing/2014/main" xmlns="" id="{00000000-0008-0000-0000-000005000000}"/>
              </a:ext>
            </a:extLst>
          </p:cNvPr>
          <p:cNvGraphicFramePr>
            <a:graphicFrameLocks/>
          </p:cNvGraphicFramePr>
          <p:nvPr>
            <p:extLst/>
          </p:nvPr>
        </p:nvGraphicFramePr>
        <p:xfrm>
          <a:off x="723900" y="1168400"/>
          <a:ext cx="7467599" cy="3974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891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94" y="249708"/>
            <a:ext cx="9026305" cy="686768"/>
          </a:xfrm>
          <a:ln>
            <a:noFill/>
          </a:ln>
        </p:spPr>
        <p:txBody>
          <a:bodyPr rtlCol="0">
            <a:noAutofit/>
          </a:bodyPr>
          <a:lstStyle/>
          <a:p>
            <a:pPr algn="l" fontAlgn="auto">
              <a:spcAft>
                <a:spcPts val="0"/>
              </a:spcAft>
              <a:defRPr/>
            </a:pPr>
            <a:r>
              <a:rPr lang="en-GB" sz="2400" dirty="0" err="1"/>
              <a:t>Disponibilité</a:t>
            </a:r>
            <a:r>
              <a:rPr lang="en-GB" sz="2400" dirty="0"/>
              <a:t> du réseau </a:t>
            </a:r>
            <a:r>
              <a:rPr lang="en-GB" sz="2400" dirty="0" err="1"/>
              <a:t>électrique</a:t>
            </a:r>
            <a:r>
              <a:rPr lang="en-GB" sz="2400" dirty="0"/>
              <a:t> dans les zones </a:t>
            </a:r>
            <a:r>
              <a:rPr lang="en-GB" sz="2400" dirty="0" err="1"/>
              <a:t>enquêtées</a:t>
            </a:r>
            <a:r>
              <a:rPr lang="en-GB" sz="2400" dirty="0"/>
              <a:t> </a:t>
            </a:r>
            <a:r>
              <a:rPr lang="en-GB" sz="2400" b="0" dirty="0"/>
              <a:t>| par </a:t>
            </a:r>
            <a:r>
              <a:rPr lang="en-GB" sz="2400" b="0" dirty="0" err="1"/>
              <a:t>groupe</a:t>
            </a:r>
            <a:r>
              <a:rPr lang="en-GB" sz="2400" b="0" dirty="0"/>
              <a:t> socio-</a:t>
            </a:r>
            <a:r>
              <a:rPr lang="en-GB" sz="2400" b="0" dirty="0" err="1"/>
              <a:t>démographique</a:t>
            </a:r>
            <a:r>
              <a:rPr lang="en-GB" sz="2400" b="0" dirty="0"/>
              <a:t> | </a:t>
            </a:r>
            <a:r>
              <a:rPr lang="en-GB" sz="2400" b="0" dirty="0" err="1"/>
              <a:t>Guinée</a:t>
            </a:r>
            <a:r>
              <a:rPr lang="en-GB" sz="2400" b="0" dirty="0"/>
              <a:t> | 2019</a:t>
            </a:r>
            <a:endParaRPr lang="en-GB" sz="2400" b="0" noProof="0" dirty="0">
              <a:ea typeface="+mj-ea"/>
              <a:cs typeface="+mj-cs"/>
            </a:endParaRPr>
          </a:p>
        </p:txBody>
      </p:sp>
      <p:sp>
        <p:nvSpPr>
          <p:cNvPr id="2050" name="Text Placeholder 2"/>
          <p:cNvSpPr>
            <a:spLocks noGrp="1"/>
          </p:cNvSpPr>
          <p:nvPr>
            <p:ph type="body" sz="quarter" idx="13"/>
          </p:nvPr>
        </p:nvSpPr>
        <p:spPr>
          <a:xfrm>
            <a:off x="307816" y="5680210"/>
            <a:ext cx="8836183" cy="686767"/>
          </a:xfrm>
        </p:spPr>
        <p:txBody>
          <a:bodyPr/>
          <a:lstStyle/>
          <a:p>
            <a:r>
              <a:rPr lang="fr-FR" sz="1300" b="1" i="1" dirty="0">
                <a:latin typeface="Century Gothic" charset="0"/>
                <a:ea typeface="MS PGothic" charset="0"/>
                <a:cs typeface="Century Gothic" charset="0"/>
              </a:rPr>
              <a:t>Observation des enquêteurs: </a:t>
            </a:r>
            <a:r>
              <a:rPr lang="fr-FR" sz="1300" i="1" dirty="0"/>
              <a:t>Les services suivants sont-ils disponibles dans cette unité d’échantillonnage/ zone de dénombrement: Réseau électrique accessible à la plupart des maisons? (% « oui »)</a:t>
            </a:r>
            <a:endParaRPr lang="fr-FR" sz="1300" i="1" dirty="0">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000-000007000000}"/>
              </a:ext>
            </a:extLst>
          </p:cNvPr>
          <p:cNvGraphicFramePr>
            <a:graphicFrameLocks/>
          </p:cNvGraphicFramePr>
          <p:nvPr>
            <p:extLst/>
          </p:nvPr>
        </p:nvGraphicFramePr>
        <p:xfrm>
          <a:off x="1041149" y="936476"/>
          <a:ext cx="7061702" cy="4706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617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3965799"/>
            <a:ext cx="8927183" cy="838029"/>
          </a:xfrm>
        </p:spPr>
        <p:txBody>
          <a:bodyPr>
            <a:normAutofit fontScale="90000"/>
          </a:bodyPr>
          <a:lstStyle/>
          <a:p>
            <a:r>
              <a:rPr lang="en-GB" sz="4000" dirty="0"/>
              <a:t>Performance du </a:t>
            </a:r>
            <a:r>
              <a:rPr lang="en-GB" sz="4000" dirty="0" err="1"/>
              <a:t>gouvernement</a:t>
            </a:r>
            <a:r>
              <a:rPr lang="en-GB" sz="4000" dirty="0"/>
              <a:t> </a:t>
            </a:r>
            <a:r>
              <a:rPr lang="en-GB" sz="4000" dirty="0" err="1"/>
              <a:t>en</a:t>
            </a:r>
            <a:r>
              <a:rPr lang="en-GB" sz="4000" dirty="0"/>
              <a:t> matière de </a:t>
            </a:r>
            <a:r>
              <a:rPr lang="en-GB" sz="4000" dirty="0" err="1"/>
              <a:t>fourniture</a:t>
            </a:r>
            <a:r>
              <a:rPr lang="en-GB" sz="4000" dirty="0"/>
              <a:t> </a:t>
            </a:r>
            <a:r>
              <a:rPr lang="en-GB" sz="4000" dirty="0" err="1"/>
              <a:t>d’électricité</a:t>
            </a:r>
            <a:endParaRPr lang="en-GB" sz="4000" cap="none" noProof="0" dirty="0">
              <a:highlight>
                <a:srgbClr val="FFFF00"/>
              </a:highlight>
            </a:endParaRPr>
          </a:p>
        </p:txBody>
      </p:sp>
    </p:spTree>
    <p:extLst>
      <p:ext uri="{BB962C8B-B14F-4D97-AF65-F5344CB8AC3E}">
        <p14:creationId xmlns:p14="http://schemas.microsoft.com/office/powerpoint/2010/main" val="129835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err="1">
                <a:solidFill>
                  <a:srgbClr val="FF0000"/>
                </a:solidFill>
              </a:rPr>
              <a:t>Résultats</a:t>
            </a:r>
            <a:r>
              <a:rPr lang="en-GB" sz="5400" dirty="0">
                <a:solidFill>
                  <a:srgbClr val="FF0000"/>
                </a:solidFill>
              </a:rPr>
              <a:t> </a:t>
            </a:r>
            <a:r>
              <a:rPr lang="en-GB" sz="5400" dirty="0" err="1">
                <a:solidFill>
                  <a:srgbClr val="FF0000"/>
                </a:solidFill>
              </a:rPr>
              <a:t>clés</a:t>
            </a:r>
            <a:endParaRPr lang="en-GB" sz="5400" noProof="0" dirty="0">
              <a:solidFill>
                <a:srgbClr val="FF0000"/>
              </a:solidFill>
            </a:endParaRPr>
          </a:p>
        </p:txBody>
      </p:sp>
      <p:sp>
        <p:nvSpPr>
          <p:cNvPr id="3" name="Content Placeholder 2"/>
          <p:cNvSpPr>
            <a:spLocks noGrp="1"/>
          </p:cNvSpPr>
          <p:nvPr>
            <p:ph idx="1"/>
          </p:nvPr>
        </p:nvSpPr>
        <p:spPr>
          <a:xfrm>
            <a:off x="222564" y="1510145"/>
            <a:ext cx="8482897" cy="5112327"/>
          </a:xfrm>
        </p:spPr>
        <p:txBody>
          <a:bodyPr>
            <a:noAutofit/>
          </a:bodyPr>
          <a:lstStyle/>
          <a:p>
            <a:pPr lvl="0">
              <a:spcBef>
                <a:spcPts val="1800"/>
              </a:spcBef>
              <a:spcAft>
                <a:spcPts val="0"/>
              </a:spcAft>
              <a:buClr>
                <a:schemeClr val="accent1"/>
              </a:buClr>
              <a:buFont typeface="Wingdings" panose="05000000000000000000" pitchFamily="2" charset="2"/>
              <a:buChar char="§"/>
              <a:defRPr/>
            </a:pPr>
            <a:r>
              <a:rPr lang="fr-SN" dirty="0" smtClean="0">
                <a:solidFill>
                  <a:srgbClr val="3C3C3C"/>
                </a:solidFill>
                <a:latin typeface="Century Gothic"/>
                <a:ea typeface="MS PGothic" charset="0"/>
              </a:rPr>
              <a:t>L’électricité </a:t>
            </a:r>
            <a:r>
              <a:rPr lang="fr-SN" dirty="0">
                <a:solidFill>
                  <a:srgbClr val="3C3C3C"/>
                </a:solidFill>
                <a:latin typeface="Century Gothic"/>
                <a:ea typeface="MS PGothic" charset="0"/>
              </a:rPr>
              <a:t>est la troisième priorité des Guinéens à laquelle le gouvernement devrait s’attaquer.</a:t>
            </a:r>
          </a:p>
          <a:p>
            <a:pPr lvl="0">
              <a:spcBef>
                <a:spcPts val="1800"/>
              </a:spcBef>
              <a:spcAft>
                <a:spcPts val="0"/>
              </a:spcAft>
              <a:buClr>
                <a:schemeClr val="accent1"/>
              </a:buClr>
              <a:buFont typeface="Wingdings" panose="05000000000000000000" pitchFamily="2" charset="2"/>
              <a:buChar char="§"/>
              <a:defRPr/>
            </a:pPr>
            <a:r>
              <a:rPr lang="fr-SN" dirty="0">
                <a:latin typeface="Century Gothic"/>
                <a:ea typeface="MS PGothic" charset="0"/>
              </a:rPr>
              <a:t>Moins d’un cinquième des Guinéens (17%) estiment que le gouvernement </a:t>
            </a:r>
            <a:r>
              <a:rPr lang="fr-FR" dirty="0"/>
              <a:t>répond bien à leurs préoccupations en matière de fourniture fiable d’électricité.</a:t>
            </a:r>
            <a:endParaRPr lang="fr-SN" dirty="0">
              <a:solidFill>
                <a:srgbClr val="3C3C3C"/>
              </a:solidFill>
              <a:latin typeface="Century Gothic"/>
              <a:ea typeface="MS PGothic" charset="0"/>
            </a:endParaRPr>
          </a:p>
          <a:p>
            <a:pPr lvl="0">
              <a:spcBef>
                <a:spcPts val="1800"/>
              </a:spcBef>
              <a:spcAft>
                <a:spcPts val="0"/>
              </a:spcAft>
              <a:buClr>
                <a:srgbClr val="F25528"/>
              </a:buClr>
              <a:buFont typeface="Wingdings" panose="05000000000000000000" pitchFamily="2" charset="2"/>
              <a:buChar char="§"/>
              <a:defRPr/>
            </a:pPr>
            <a:r>
              <a:rPr lang="fr-FR" dirty="0">
                <a:solidFill>
                  <a:srgbClr val="3C3C3C"/>
                </a:solidFill>
                <a:latin typeface="Century Gothic"/>
                <a:ea typeface="MS PGothic" charset="0"/>
              </a:rPr>
              <a:t>Seulement un tiers (33%) des Guinéens affirment que leurs ménages sont raccordés au réseau électrique d’EDG (Electricité de Guinée).</a:t>
            </a:r>
          </a:p>
          <a:p>
            <a:pPr lvl="0">
              <a:spcBef>
                <a:spcPts val="1800"/>
              </a:spcBef>
              <a:spcAft>
                <a:spcPts val="0"/>
              </a:spcAft>
              <a:buClr>
                <a:srgbClr val="F25528"/>
              </a:buClr>
              <a:buFont typeface="Wingdings" panose="05000000000000000000" pitchFamily="2" charset="2"/>
              <a:buChar char="§"/>
              <a:defRPr/>
            </a:pPr>
            <a:r>
              <a:rPr lang="fr-FR" dirty="0">
                <a:solidFill>
                  <a:srgbClr val="3C3C3C"/>
                </a:solidFill>
                <a:latin typeface="Century Gothic"/>
                <a:ea typeface="MS PGothic" charset="0"/>
              </a:rPr>
              <a:t>Un Guinéen sur 10 (10%) déclarent disposer de l’électricité tout le temps et 11% la plupart du temps.</a:t>
            </a:r>
            <a:endParaRPr lang="en-GB" dirty="0">
              <a:solidFill>
                <a:srgbClr val="3C3C3C"/>
              </a:solidFill>
              <a:latin typeface="Century Gothic"/>
              <a:ea typeface="MS PGothic" charset="0"/>
            </a:endParaRPr>
          </a:p>
        </p:txBody>
      </p:sp>
    </p:spTree>
    <p:extLst>
      <p:ext uri="{BB962C8B-B14F-4D97-AF65-F5344CB8AC3E}">
        <p14:creationId xmlns:p14="http://schemas.microsoft.com/office/powerpoint/2010/main" val="201912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164" y="2154257"/>
            <a:ext cx="8859836" cy="2096031"/>
          </a:xfrm>
        </p:spPr>
        <p:txBody>
          <a:bodyPr>
            <a:noAutofit/>
          </a:bodyPr>
          <a:lstStyle/>
          <a:p>
            <a:pPr algn="ctr"/>
            <a:r>
              <a:rPr lang="fr-FR" sz="3200" i="1" dirty="0" smtClean="0">
                <a:solidFill>
                  <a:schemeClr val="tx1"/>
                </a:solidFill>
              </a:rPr>
              <a:t>1</a:t>
            </a:r>
            <a:r>
              <a:rPr lang="fr-FR" sz="3200" i="1" baseline="30000" dirty="0" smtClean="0">
                <a:solidFill>
                  <a:schemeClr val="tx1"/>
                </a:solidFill>
              </a:rPr>
              <a:t>ère</a:t>
            </a:r>
            <a:r>
              <a:rPr lang="fr-FR" sz="3200" i="1" dirty="0" smtClean="0">
                <a:solidFill>
                  <a:schemeClr val="tx1"/>
                </a:solidFill>
              </a:rPr>
              <a:t> Thématique</a:t>
            </a:r>
            <a:r>
              <a:rPr lang="fr-FR" sz="3200" dirty="0" smtClean="0"/>
              <a:t/>
            </a:r>
            <a:br>
              <a:rPr lang="fr-FR" sz="3200" dirty="0" smtClean="0"/>
            </a:br>
            <a:r>
              <a:rPr lang="fr-FR" sz="3200" dirty="0" smtClean="0"/>
              <a:t>L’accès </a:t>
            </a:r>
            <a:r>
              <a:rPr lang="fr-FR" sz="3200" dirty="0"/>
              <a:t>à l’eau potable: Une préoccupation majeure pour les Guinéens, insatisfaits des efforts du gouvernement</a:t>
            </a:r>
          </a:p>
        </p:txBody>
      </p:sp>
      <p:sp>
        <p:nvSpPr>
          <p:cNvPr id="3" name="Subtitle 2"/>
          <p:cNvSpPr>
            <a:spLocks noGrp="1"/>
          </p:cNvSpPr>
          <p:nvPr>
            <p:ph type="subTitle" idx="1"/>
          </p:nvPr>
        </p:nvSpPr>
        <p:spPr>
          <a:xfrm>
            <a:off x="284164" y="4250288"/>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96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74638"/>
            <a:ext cx="8686800" cy="654451"/>
          </a:xfrm>
          <a:ln>
            <a:noFill/>
          </a:ln>
        </p:spPr>
        <p:txBody>
          <a:bodyPr rtlCol="0">
            <a:noAutofit/>
          </a:bodyPr>
          <a:lstStyle/>
          <a:p>
            <a:pPr algn="l" fontAlgn="auto">
              <a:spcAft>
                <a:spcPts val="0"/>
              </a:spcAft>
              <a:defRPr/>
            </a:pPr>
            <a:r>
              <a:rPr lang="fr-FR" sz="2400" dirty="0"/>
              <a:t>Le top cinq des problèmes les plus importants à résoudre par le gouvernement </a:t>
            </a:r>
            <a:r>
              <a:rPr lang="fr-FR" sz="2400" b="0" dirty="0"/>
              <a:t>| Guinée | 2019</a:t>
            </a:r>
            <a:endParaRPr lang="en-GB" sz="2400" b="0" noProof="0" dirty="0">
              <a:ea typeface="+mj-ea"/>
              <a:cs typeface="+mj-cs"/>
            </a:endParaRPr>
          </a:p>
        </p:txBody>
      </p:sp>
      <p:sp>
        <p:nvSpPr>
          <p:cNvPr id="2050" name="Text Placeholder 2"/>
          <p:cNvSpPr>
            <a:spLocks noGrp="1"/>
          </p:cNvSpPr>
          <p:nvPr>
            <p:ph type="body" sz="quarter" idx="13"/>
          </p:nvPr>
        </p:nvSpPr>
        <p:spPr>
          <a:xfrm>
            <a:off x="241300" y="5653888"/>
            <a:ext cx="8686800" cy="428667"/>
          </a:xfrm>
        </p:spPr>
        <p:txBody>
          <a:bodyPr/>
          <a:lstStyle/>
          <a:p>
            <a:pPr lvl="0"/>
            <a:r>
              <a:rPr lang="fr-FR" b="1" i="1" dirty="0"/>
              <a:t>Question posée aux répondants: </a:t>
            </a:r>
            <a:r>
              <a:rPr lang="fr-FR" i="1" dirty="0"/>
              <a:t>A votre avis, quels sont les problèmes les plus importants auxquels le pays fait face et auxquels le gouvernement devrait s’attaquer? </a:t>
            </a:r>
            <a:endParaRPr lang="fr-FR" i="1" dirty="0">
              <a:solidFill>
                <a:srgbClr val="3C3C3C"/>
              </a:solidFill>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6AB899CD-4205-47F5-9AB1-FE14A182BA86}"/>
              </a:ext>
            </a:extLst>
          </p:cNvPr>
          <p:cNvGraphicFramePr/>
          <p:nvPr>
            <p:extLst>
              <p:ext uri="{D42A27DB-BD31-4B8C-83A1-F6EECF244321}">
                <p14:modId xmlns:p14="http://schemas.microsoft.com/office/powerpoint/2010/main" val="2808273037"/>
              </p:ext>
            </p:extLst>
          </p:nvPr>
        </p:nvGraphicFramePr>
        <p:xfrm>
          <a:off x="241300" y="1204112"/>
          <a:ext cx="8686800" cy="434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217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rtlCol="0">
            <a:noAutofit/>
          </a:bodyPr>
          <a:lstStyle/>
          <a:p>
            <a:pPr algn="l" fontAlgn="auto">
              <a:spcAft>
                <a:spcPts val="0"/>
              </a:spcAft>
              <a:defRPr/>
            </a:pPr>
            <a:r>
              <a:rPr lang="en-GB" sz="2800" dirty="0"/>
              <a:t>Performance du </a:t>
            </a:r>
            <a:r>
              <a:rPr lang="en-GB" sz="2800" dirty="0" err="1"/>
              <a:t>gouvernement</a:t>
            </a:r>
            <a:r>
              <a:rPr lang="en-GB" sz="2800" dirty="0"/>
              <a:t>: </a:t>
            </a:r>
            <a:r>
              <a:rPr lang="en-GB" sz="2800" dirty="0" err="1"/>
              <a:t>Fourniture</a:t>
            </a:r>
            <a:r>
              <a:rPr lang="en-GB" sz="2800" dirty="0"/>
              <a:t> </a:t>
            </a:r>
            <a:r>
              <a:rPr lang="en-GB" sz="2800" dirty="0" err="1"/>
              <a:t>fiable</a:t>
            </a:r>
            <a:r>
              <a:rPr lang="en-GB" sz="2800" dirty="0"/>
              <a:t> </a:t>
            </a:r>
            <a:r>
              <a:rPr lang="en-GB" sz="2800" dirty="0" err="1"/>
              <a:t>d’électricité</a:t>
            </a:r>
            <a:r>
              <a:rPr lang="en-GB" sz="2800" dirty="0"/>
              <a:t> </a:t>
            </a:r>
            <a:r>
              <a:rPr lang="en-GB" sz="2800" b="0" noProof="0" dirty="0">
                <a:ea typeface="+mj-ea"/>
                <a:cs typeface="+mj-cs"/>
              </a:rPr>
              <a:t>| </a:t>
            </a:r>
            <a:r>
              <a:rPr lang="en-GB" sz="2800" b="0" noProof="0" dirty="0" err="1">
                <a:ea typeface="+mj-ea"/>
                <a:cs typeface="+mj-cs"/>
              </a:rPr>
              <a:t>Guinée</a:t>
            </a:r>
            <a:r>
              <a:rPr lang="en-GB" sz="2800" b="0" noProof="0" dirty="0">
                <a:ea typeface="+mj-ea"/>
                <a:cs typeface="+mj-cs"/>
              </a:rPr>
              <a:t> | 2019</a:t>
            </a:r>
          </a:p>
        </p:txBody>
      </p:sp>
      <p:sp>
        <p:nvSpPr>
          <p:cNvPr id="2050" name="Text Placeholder 2"/>
          <p:cNvSpPr>
            <a:spLocks noGrp="1"/>
          </p:cNvSpPr>
          <p:nvPr>
            <p:ph type="body" sz="quarter" idx="13"/>
          </p:nvPr>
        </p:nvSpPr>
        <p:spPr>
          <a:xfrm>
            <a:off x="127000" y="5406095"/>
            <a:ext cx="8864600" cy="762421"/>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t>Qualifier la manière, bonne ou mauvaise, dont le gouvernement actuel répond aux préoccupations suivantes, ou n’en avez-vous pas suffisamment entendu parler pour vous prononcer: Fourniture fiable d'électricité?</a:t>
            </a:r>
            <a:r>
              <a:rPr lang="fr-FR" b="1" i="1" dirty="0"/>
              <a:t> </a:t>
            </a:r>
            <a:endParaRPr lang="fr-FR" i="1" dirty="0">
              <a:solidFill>
                <a:srgbClr val="3C3C3C"/>
              </a:solidFill>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200-000004000000}"/>
              </a:ext>
            </a:extLst>
          </p:cNvPr>
          <p:cNvGraphicFramePr>
            <a:graphicFrameLocks/>
          </p:cNvGraphicFramePr>
          <p:nvPr>
            <p:extLst/>
          </p:nvPr>
        </p:nvGraphicFramePr>
        <p:xfrm>
          <a:off x="1003300" y="1041400"/>
          <a:ext cx="73787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4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7638"/>
            <a:ext cx="8902700" cy="559767"/>
          </a:xfrm>
          <a:ln>
            <a:noFill/>
          </a:ln>
        </p:spPr>
        <p:txBody>
          <a:bodyPr rtlCol="0">
            <a:noAutofit/>
          </a:bodyPr>
          <a:lstStyle/>
          <a:p>
            <a:pPr algn="l" fontAlgn="auto">
              <a:spcAft>
                <a:spcPts val="0"/>
              </a:spcAft>
              <a:defRPr/>
            </a:pPr>
            <a:r>
              <a:rPr lang="en-GB" dirty="0"/>
              <a:t>Performance du </a:t>
            </a:r>
            <a:r>
              <a:rPr lang="en-GB" dirty="0" err="1"/>
              <a:t>gouvernement</a:t>
            </a:r>
            <a:r>
              <a:rPr lang="en-GB" dirty="0"/>
              <a:t>: </a:t>
            </a:r>
            <a:r>
              <a:rPr lang="en-GB" dirty="0" err="1"/>
              <a:t>Fourniture</a:t>
            </a:r>
            <a:r>
              <a:rPr lang="en-GB" dirty="0"/>
              <a:t> </a:t>
            </a:r>
            <a:r>
              <a:rPr lang="en-GB" dirty="0" err="1"/>
              <a:t>fiable</a:t>
            </a:r>
            <a:r>
              <a:rPr lang="en-GB" dirty="0"/>
              <a:t> </a:t>
            </a:r>
            <a:r>
              <a:rPr lang="en-GB" dirty="0" err="1"/>
              <a:t>d’électricité</a:t>
            </a:r>
            <a:r>
              <a:rPr lang="en-GB" dirty="0"/>
              <a:t> </a:t>
            </a:r>
            <a:r>
              <a:rPr lang="en-GB" b="0" dirty="0"/>
              <a:t>| par </a:t>
            </a:r>
            <a:r>
              <a:rPr lang="en-GB" b="0" dirty="0" err="1"/>
              <a:t>groupe</a:t>
            </a:r>
            <a:r>
              <a:rPr lang="en-GB" b="0" dirty="0"/>
              <a:t> socio-</a:t>
            </a:r>
            <a:r>
              <a:rPr lang="en-GB" b="0" dirty="0" err="1"/>
              <a:t>démographique</a:t>
            </a:r>
            <a:r>
              <a:rPr lang="en-GB" b="0" dirty="0"/>
              <a:t> | </a:t>
            </a:r>
            <a:r>
              <a:rPr lang="en-GB" b="0" dirty="0" err="1"/>
              <a:t>Guinée</a:t>
            </a:r>
            <a:r>
              <a:rPr lang="en-GB" b="0" dirty="0"/>
              <a:t> | 2019</a:t>
            </a:r>
            <a:endParaRPr lang="en-GB" b="0" noProof="0" dirty="0">
              <a:ea typeface="+mj-ea"/>
              <a:cs typeface="+mj-cs"/>
            </a:endParaRPr>
          </a:p>
        </p:txBody>
      </p:sp>
      <p:sp>
        <p:nvSpPr>
          <p:cNvPr id="2050" name="Text Placeholder 2"/>
          <p:cNvSpPr>
            <a:spLocks noGrp="1"/>
          </p:cNvSpPr>
          <p:nvPr>
            <p:ph type="body" sz="quarter" idx="13"/>
          </p:nvPr>
        </p:nvSpPr>
        <p:spPr>
          <a:xfrm>
            <a:off x="190500" y="5517193"/>
            <a:ext cx="8813800" cy="428667"/>
          </a:xfrm>
        </p:spPr>
        <p:txBody>
          <a:bodyPr/>
          <a:lstStyle/>
          <a:p>
            <a:pPr lvl="0" algn="just"/>
            <a:r>
              <a:rPr lang="fr-FR" b="1" i="1" dirty="0">
                <a:solidFill>
                  <a:srgbClr val="3C3C3C"/>
                </a:solidFill>
                <a:latin typeface="Century Gothic" charset="0"/>
                <a:ea typeface="MS PGothic" charset="0"/>
                <a:cs typeface="Century Gothic" charset="0"/>
              </a:rPr>
              <a:t>Question posée aux répondants: </a:t>
            </a:r>
            <a:r>
              <a:rPr lang="fr-FR" i="1" dirty="0"/>
              <a:t>Qualifier la manière, bonne ou mauvaise, dont le gouvernement actuel répond aux préoccupations suivantes, ou n’en avez-vous pas suffisamment entendu parler pour vous prononcer: Fourniture fiable d'électricité?</a:t>
            </a:r>
            <a:r>
              <a:rPr lang="fr-FR" b="1" i="1" dirty="0"/>
              <a:t> </a:t>
            </a:r>
            <a:r>
              <a:rPr lang="fr-FR" i="1" dirty="0"/>
              <a:t>(% qui disent « très bien » ou « plutôt bien »)</a:t>
            </a:r>
          </a:p>
        </p:txBody>
      </p:sp>
      <p:graphicFrame>
        <p:nvGraphicFramePr>
          <p:cNvPr id="4" name="Graphique 3">
            <a:extLst>
              <a:ext uri="{FF2B5EF4-FFF2-40B4-BE49-F238E27FC236}">
                <a16:creationId xmlns:a16="http://schemas.microsoft.com/office/drawing/2014/main" xmlns="" id="{00000000-0008-0000-0200-000007000000}"/>
              </a:ext>
            </a:extLst>
          </p:cNvPr>
          <p:cNvGraphicFramePr>
            <a:graphicFrameLocks/>
          </p:cNvGraphicFramePr>
          <p:nvPr>
            <p:extLst/>
          </p:nvPr>
        </p:nvGraphicFramePr>
        <p:xfrm>
          <a:off x="995881" y="870154"/>
          <a:ext cx="7333307" cy="469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79360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12" y="303285"/>
            <a:ext cx="7887462" cy="559767"/>
          </a:xfrm>
          <a:ln>
            <a:noFill/>
          </a:ln>
        </p:spPr>
        <p:txBody>
          <a:bodyPr rtlCol="0">
            <a:noAutofit/>
          </a:bodyPr>
          <a:lstStyle/>
          <a:p>
            <a:pPr algn="l" fontAlgn="auto">
              <a:spcAft>
                <a:spcPts val="0"/>
              </a:spcAft>
              <a:defRPr/>
            </a:pPr>
            <a:r>
              <a:rPr lang="en-GB" sz="2400" dirty="0">
                <a:ea typeface="+mj-ea"/>
                <a:cs typeface="+mj-cs"/>
              </a:rPr>
              <a:t>Ménages </a:t>
            </a:r>
            <a:r>
              <a:rPr lang="en-GB" sz="2400" dirty="0" err="1">
                <a:ea typeface="+mj-ea"/>
                <a:cs typeface="+mj-cs"/>
              </a:rPr>
              <a:t>raccordés</a:t>
            </a:r>
            <a:r>
              <a:rPr lang="en-GB" sz="2400" dirty="0">
                <a:ea typeface="+mj-ea"/>
                <a:cs typeface="+mj-cs"/>
              </a:rPr>
              <a:t> </a:t>
            </a:r>
            <a:r>
              <a:rPr lang="en-GB" sz="2400" noProof="0" dirty="0">
                <a:ea typeface="+mj-ea"/>
                <a:cs typeface="+mj-cs"/>
              </a:rPr>
              <a:t>au réseau </a:t>
            </a:r>
            <a:r>
              <a:rPr lang="en-GB" sz="2400" noProof="0" dirty="0" err="1">
                <a:ea typeface="+mj-ea"/>
                <a:cs typeface="+mj-cs"/>
              </a:rPr>
              <a:t>électrique</a:t>
            </a:r>
            <a:r>
              <a:rPr lang="en-GB" sz="2400" noProof="0" dirty="0">
                <a:ea typeface="+mj-ea"/>
                <a:cs typeface="+mj-cs"/>
              </a:rPr>
              <a:t> de </a:t>
            </a:r>
            <a:r>
              <a:rPr lang="en-GB" sz="2400" noProof="0" dirty="0" err="1">
                <a:ea typeface="+mj-ea"/>
                <a:cs typeface="+mj-cs"/>
              </a:rPr>
              <a:t>l’EDG</a:t>
            </a:r>
            <a:r>
              <a:rPr lang="en-GB" sz="2400" noProof="0" dirty="0">
                <a:ea typeface="+mj-ea"/>
                <a:cs typeface="+mj-cs"/>
              </a:rPr>
              <a:t> </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 2019</a:t>
            </a:r>
          </a:p>
        </p:txBody>
      </p:sp>
      <p:sp>
        <p:nvSpPr>
          <p:cNvPr id="2050" name="Text Placeholder 2"/>
          <p:cNvSpPr>
            <a:spLocks noGrp="1"/>
          </p:cNvSpPr>
          <p:nvPr>
            <p:ph type="body" sz="quarter" idx="13"/>
          </p:nvPr>
        </p:nvSpPr>
        <p:spPr>
          <a:xfrm>
            <a:off x="405512" y="5617195"/>
            <a:ext cx="8213387" cy="549885"/>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t>Votre domicile est-il raccordé au réseau électrique de l’EDG (Electricité de Guinée)?</a:t>
            </a:r>
            <a:endParaRPr lang="fr-FR" i="1" dirty="0">
              <a:solidFill>
                <a:srgbClr val="3C3C3C"/>
              </a:solidFill>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300-00000A000000}"/>
              </a:ext>
            </a:extLst>
          </p:cNvPr>
          <p:cNvGraphicFramePr>
            <a:graphicFrameLocks/>
          </p:cNvGraphicFramePr>
          <p:nvPr>
            <p:extLst/>
          </p:nvPr>
        </p:nvGraphicFramePr>
        <p:xfrm>
          <a:off x="1320801" y="1028700"/>
          <a:ext cx="5994400" cy="439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939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18" y="236538"/>
            <a:ext cx="8709182" cy="559767"/>
          </a:xfrm>
          <a:ln>
            <a:noFill/>
          </a:ln>
        </p:spPr>
        <p:txBody>
          <a:bodyPr rtlCol="0">
            <a:noAutofit/>
          </a:bodyPr>
          <a:lstStyle/>
          <a:p>
            <a:pPr algn="l" fontAlgn="auto">
              <a:spcAft>
                <a:spcPts val="0"/>
              </a:spcAft>
              <a:defRPr/>
            </a:pPr>
            <a:r>
              <a:rPr lang="en-GB" sz="2400" dirty="0"/>
              <a:t>Ménages </a:t>
            </a:r>
            <a:r>
              <a:rPr lang="en-GB" sz="2400" dirty="0" err="1"/>
              <a:t>raccordés</a:t>
            </a:r>
            <a:r>
              <a:rPr lang="en-GB" sz="2400" dirty="0"/>
              <a:t> au réseau </a:t>
            </a:r>
            <a:r>
              <a:rPr lang="en-GB" sz="2400" dirty="0" err="1"/>
              <a:t>électrique</a:t>
            </a:r>
            <a:r>
              <a:rPr lang="en-GB" sz="2400" dirty="0"/>
              <a:t> de </a:t>
            </a:r>
            <a:r>
              <a:rPr lang="en-GB" sz="2400" dirty="0" err="1"/>
              <a:t>l’EDG</a:t>
            </a:r>
            <a:r>
              <a:rPr lang="en-GB" sz="2400" dirty="0"/>
              <a:t> </a:t>
            </a:r>
            <a:r>
              <a:rPr lang="en-GB" sz="2400" b="0" dirty="0"/>
              <a:t>| par </a:t>
            </a:r>
            <a:r>
              <a:rPr lang="en-GB" sz="2400" b="0" dirty="0" err="1"/>
              <a:t>groupe</a:t>
            </a:r>
            <a:r>
              <a:rPr lang="en-GB" sz="2400" b="0" dirty="0"/>
              <a:t> socio-</a:t>
            </a:r>
            <a:r>
              <a:rPr lang="en-GB" sz="2400" b="0" dirty="0" err="1"/>
              <a:t>démographique</a:t>
            </a:r>
            <a:r>
              <a:rPr lang="en-GB" sz="2400" b="0" dirty="0"/>
              <a:t> | </a:t>
            </a:r>
            <a:r>
              <a:rPr lang="en-GB" sz="2400" b="0" dirty="0" err="1"/>
              <a:t>Guinée</a:t>
            </a:r>
            <a:r>
              <a:rPr lang="en-GB" sz="2400" b="0" dirty="0"/>
              <a:t> | 2019</a:t>
            </a:r>
            <a:endParaRPr lang="en-GB" sz="2400" b="0" noProof="0" dirty="0">
              <a:ea typeface="+mj-ea"/>
              <a:cs typeface="+mj-cs"/>
            </a:endParaRPr>
          </a:p>
        </p:txBody>
      </p:sp>
      <p:sp>
        <p:nvSpPr>
          <p:cNvPr id="2050" name="Text Placeholder 2"/>
          <p:cNvSpPr>
            <a:spLocks noGrp="1"/>
          </p:cNvSpPr>
          <p:nvPr>
            <p:ph type="body" sz="quarter" idx="13"/>
          </p:nvPr>
        </p:nvSpPr>
        <p:spPr>
          <a:xfrm>
            <a:off x="405512" y="5738413"/>
            <a:ext cx="8213387" cy="428667"/>
          </a:xfrm>
        </p:spPr>
        <p:txBody>
          <a:bodyPr/>
          <a:lstStyle/>
          <a:p>
            <a:pPr lvl="0" algn="just"/>
            <a:r>
              <a:rPr lang="fr-FR" b="1" i="1" dirty="0">
                <a:solidFill>
                  <a:srgbClr val="3C3C3C"/>
                </a:solidFill>
                <a:latin typeface="Century Gothic" charset="0"/>
                <a:ea typeface="MS PGothic" charset="0"/>
                <a:cs typeface="Century Gothic" charset="0"/>
              </a:rPr>
              <a:t>Question posée aux répondants: </a:t>
            </a:r>
            <a:r>
              <a:rPr lang="fr-FR" i="1" dirty="0"/>
              <a:t>Votre domicile est-il raccordé au réseau électrique de l’EDG (Electricité de Guinée)? (% qui disent « oui »)</a:t>
            </a:r>
            <a:endParaRPr lang="fr-FR" i="1" dirty="0">
              <a:solidFill>
                <a:srgbClr val="3C3C3C"/>
              </a:solidFill>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00000000-0008-0000-0300-000008000000}"/>
              </a:ext>
            </a:extLst>
          </p:cNvPr>
          <p:cNvGraphicFramePr/>
          <p:nvPr>
            <p:extLst/>
          </p:nvPr>
        </p:nvGraphicFramePr>
        <p:xfrm>
          <a:off x="615637" y="1013988"/>
          <a:ext cx="7623016" cy="4608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42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1998"/>
            <a:ext cx="8902700" cy="559767"/>
          </a:xfrm>
          <a:ln>
            <a:noFill/>
          </a:ln>
        </p:spPr>
        <p:txBody>
          <a:bodyPr rtlCol="0">
            <a:noAutofit/>
          </a:bodyPr>
          <a:lstStyle/>
          <a:p>
            <a:pPr algn="l" fontAlgn="auto">
              <a:spcAft>
                <a:spcPts val="0"/>
              </a:spcAft>
              <a:defRPr/>
            </a:pPr>
            <a:r>
              <a:rPr lang="en-GB" sz="2400" noProof="0" dirty="0" err="1">
                <a:ea typeface="+mj-ea"/>
                <a:cs typeface="+mj-cs"/>
              </a:rPr>
              <a:t>Fréquence</a:t>
            </a:r>
            <a:r>
              <a:rPr lang="en-GB" sz="2400" noProof="0" dirty="0">
                <a:ea typeface="+mj-ea"/>
                <a:cs typeface="+mj-cs"/>
              </a:rPr>
              <a:t> de </a:t>
            </a:r>
            <a:r>
              <a:rPr lang="en-GB" sz="2400" noProof="0" dirty="0" err="1">
                <a:ea typeface="+mj-ea"/>
                <a:cs typeface="+mj-cs"/>
              </a:rPr>
              <a:t>disponibilité</a:t>
            </a:r>
            <a:r>
              <a:rPr lang="en-GB" sz="2400" noProof="0" dirty="0">
                <a:ea typeface="+mj-ea"/>
                <a:cs typeface="+mj-cs"/>
              </a:rPr>
              <a:t> de </a:t>
            </a:r>
            <a:r>
              <a:rPr lang="en-GB" sz="2400" noProof="0" dirty="0" err="1">
                <a:ea typeface="+mj-ea"/>
                <a:cs typeface="+mj-cs"/>
              </a:rPr>
              <a:t>l’électricité</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2019</a:t>
            </a:r>
          </a:p>
        </p:txBody>
      </p:sp>
      <p:sp>
        <p:nvSpPr>
          <p:cNvPr id="2050" name="Text Placeholder 2"/>
          <p:cNvSpPr>
            <a:spLocks noGrp="1"/>
          </p:cNvSpPr>
          <p:nvPr>
            <p:ph type="body" sz="quarter" idx="13"/>
          </p:nvPr>
        </p:nvSpPr>
        <p:spPr>
          <a:xfrm>
            <a:off x="355600" y="5738413"/>
            <a:ext cx="8775700" cy="428667"/>
          </a:xfrm>
        </p:spPr>
        <p:txBody>
          <a:bodyPr/>
          <a:lstStyle/>
          <a:p>
            <a:pPr lvl="0" algn="just"/>
            <a:r>
              <a:rPr lang="fr-FR" sz="1600" b="1" i="1" dirty="0">
                <a:solidFill>
                  <a:srgbClr val="3C3C3C"/>
                </a:solidFill>
                <a:latin typeface="Century Gothic" charset="0"/>
                <a:ea typeface="MS PGothic" charset="0"/>
                <a:cs typeface="Century Gothic" charset="0"/>
              </a:rPr>
              <a:t>Question posée aux répondants: </a:t>
            </a:r>
            <a:r>
              <a:rPr lang="fr-FR" sz="1600" dirty="0"/>
              <a:t>Quelle est la fréquence de disponibilité de l’électricité?</a:t>
            </a:r>
            <a:endParaRPr lang="fr-FR" sz="1600" i="1" dirty="0">
              <a:solidFill>
                <a:srgbClr val="3C3C3C"/>
              </a:solidFill>
              <a:latin typeface="Century Gothic" charset="0"/>
              <a:ea typeface="MS PGothic" charset="0"/>
              <a:cs typeface="Century Gothic" charset="0"/>
            </a:endParaRPr>
          </a:p>
        </p:txBody>
      </p:sp>
      <p:graphicFrame>
        <p:nvGraphicFramePr>
          <p:cNvPr id="6" name="Chart 5">
            <a:extLst>
              <a:ext uri="{FF2B5EF4-FFF2-40B4-BE49-F238E27FC236}">
                <a16:creationId xmlns:a16="http://schemas.microsoft.com/office/drawing/2014/main" xmlns="" id="{D8A53776-86FB-4E21-B3D6-F1EFF1D40B31}"/>
              </a:ext>
            </a:extLst>
          </p:cNvPr>
          <p:cNvGraphicFramePr/>
          <p:nvPr>
            <p:extLst/>
          </p:nvPr>
        </p:nvGraphicFramePr>
        <p:xfrm>
          <a:off x="851026" y="932507"/>
          <a:ext cx="7514376" cy="4680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96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6" y="4264564"/>
            <a:ext cx="9291484" cy="838029"/>
          </a:xfrm>
        </p:spPr>
        <p:txBody>
          <a:bodyPr>
            <a:normAutofit/>
          </a:bodyPr>
          <a:lstStyle/>
          <a:p>
            <a:r>
              <a:rPr lang="en-GB" dirty="0" err="1"/>
              <a:t>Autres</a:t>
            </a:r>
            <a:r>
              <a:rPr lang="en-GB" dirty="0"/>
              <a:t> sources </a:t>
            </a:r>
            <a:r>
              <a:rPr lang="en-GB" dirty="0" err="1"/>
              <a:t>d’électricité</a:t>
            </a:r>
            <a:r>
              <a:rPr lang="en-GB" dirty="0"/>
              <a:t> </a:t>
            </a:r>
            <a:r>
              <a:rPr lang="en-GB" dirty="0" err="1"/>
              <a:t>utilisées</a:t>
            </a:r>
            <a:endParaRPr lang="en-GB" cap="none" noProof="0" dirty="0">
              <a:highlight>
                <a:srgbClr val="FFFF00"/>
              </a:highlight>
            </a:endParaRPr>
          </a:p>
        </p:txBody>
      </p:sp>
    </p:spTree>
    <p:extLst>
      <p:ext uri="{BB962C8B-B14F-4D97-AF65-F5344CB8AC3E}">
        <p14:creationId xmlns:p14="http://schemas.microsoft.com/office/powerpoint/2010/main" val="3612147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solidFill>
                  <a:srgbClr val="FF0000"/>
                </a:solidFill>
              </a:rPr>
              <a:t>Résultats</a:t>
            </a:r>
            <a:r>
              <a:rPr lang="en-GB" sz="4800" dirty="0">
                <a:solidFill>
                  <a:srgbClr val="FF0000"/>
                </a:solidFill>
              </a:rPr>
              <a:t> </a:t>
            </a:r>
            <a:r>
              <a:rPr lang="en-GB" sz="4800" dirty="0" err="1">
                <a:solidFill>
                  <a:srgbClr val="FF0000"/>
                </a:solidFill>
              </a:rPr>
              <a:t>clés</a:t>
            </a:r>
            <a:endParaRPr lang="en-GB" sz="4800" noProof="0" dirty="0">
              <a:solidFill>
                <a:srgbClr val="FF0000"/>
              </a:solidFill>
            </a:endParaRPr>
          </a:p>
        </p:txBody>
      </p:sp>
      <p:sp>
        <p:nvSpPr>
          <p:cNvPr id="3" name="Content Placeholder 2"/>
          <p:cNvSpPr>
            <a:spLocks noGrp="1"/>
          </p:cNvSpPr>
          <p:nvPr>
            <p:ph idx="1"/>
          </p:nvPr>
        </p:nvSpPr>
        <p:spPr>
          <a:xfrm>
            <a:off x="222564" y="842521"/>
            <a:ext cx="8672054" cy="5738388"/>
          </a:xfrm>
        </p:spPr>
        <p:txBody>
          <a:bodyPr>
            <a:noAutofit/>
          </a:bodyPr>
          <a:lstStyle/>
          <a:p>
            <a:pPr>
              <a:spcBef>
                <a:spcPts val="1800"/>
              </a:spcBef>
              <a:spcAft>
                <a:spcPts val="0"/>
              </a:spcAft>
              <a:buClr>
                <a:schemeClr val="accent1"/>
              </a:buClr>
              <a:buFont typeface="Century Gothic" pitchFamily="34" charset="0"/>
              <a:buChar char="■"/>
            </a:pPr>
            <a:endParaRPr lang="en-GB" sz="2800" dirty="0"/>
          </a:p>
          <a:p>
            <a:pPr lvl="0">
              <a:spcBef>
                <a:spcPts val="1800"/>
              </a:spcBef>
              <a:spcAft>
                <a:spcPts val="0"/>
              </a:spcAft>
              <a:buClr>
                <a:schemeClr val="accent1"/>
              </a:buClr>
              <a:buFont typeface="Wingdings" panose="05000000000000000000" pitchFamily="2" charset="2"/>
              <a:buChar char="§"/>
              <a:defRPr/>
            </a:pPr>
            <a:r>
              <a:rPr lang="fr-SN" sz="2800" dirty="0">
                <a:solidFill>
                  <a:srgbClr val="3C3C3C"/>
                </a:solidFill>
                <a:latin typeface="Century Gothic"/>
                <a:ea typeface="MS PGothic" charset="0"/>
              </a:rPr>
              <a:t>Plus d’un tiers (35%) des Guinéens utilisent une source d’électricité autre que le réseau d’EDG.</a:t>
            </a:r>
          </a:p>
          <a:p>
            <a:pPr lvl="0">
              <a:spcBef>
                <a:spcPts val="1800"/>
              </a:spcBef>
              <a:spcAft>
                <a:spcPts val="0"/>
              </a:spcAft>
              <a:buClr>
                <a:schemeClr val="accent1"/>
              </a:buClr>
              <a:buFont typeface="Wingdings" panose="05000000000000000000" pitchFamily="2" charset="2"/>
              <a:buChar char="§"/>
              <a:defRPr/>
            </a:pPr>
            <a:r>
              <a:rPr lang="fr-FR" sz="2800" dirty="0">
                <a:latin typeface="Century Gothic"/>
                <a:ea typeface="MS PGothic" charset="0"/>
              </a:rPr>
              <a:t>Parmi les autres sources d’énergie, les plus utilisées par les Guinéens sont les panneaux solaires (16%) et les groupes électrogènes (12%).</a:t>
            </a:r>
            <a:endParaRPr lang="fr-SN" sz="2800" dirty="0">
              <a:solidFill>
                <a:srgbClr val="3C3C3C"/>
              </a:solidFill>
              <a:latin typeface="Century Gothic"/>
              <a:ea typeface="MS PGothic" charset="0"/>
            </a:endParaRPr>
          </a:p>
          <a:p>
            <a:pPr lvl="0">
              <a:spcBef>
                <a:spcPts val="1800"/>
              </a:spcBef>
              <a:spcAft>
                <a:spcPts val="0"/>
              </a:spcAft>
              <a:buClr>
                <a:srgbClr val="F25528"/>
              </a:buClr>
              <a:buFont typeface="Wingdings" panose="05000000000000000000" pitchFamily="2" charset="2"/>
              <a:buChar char="§"/>
              <a:defRPr/>
            </a:pPr>
            <a:r>
              <a:rPr lang="fr-FR" sz="2800" dirty="0">
                <a:solidFill>
                  <a:srgbClr val="3C3C3C"/>
                </a:solidFill>
                <a:latin typeface="Century Gothic"/>
                <a:ea typeface="MS PGothic" charset="0"/>
              </a:rPr>
              <a:t>Parmi les Guinéens utilisant une autre source d’énergie, 71% d’entre eux utilisent une source appartenant à leur ménage.</a:t>
            </a:r>
          </a:p>
        </p:txBody>
      </p:sp>
    </p:spTree>
    <p:extLst>
      <p:ext uri="{BB962C8B-B14F-4D97-AF65-F5344CB8AC3E}">
        <p14:creationId xmlns:p14="http://schemas.microsoft.com/office/powerpoint/2010/main" val="791350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89" y="411036"/>
            <a:ext cx="8738488" cy="559767"/>
          </a:xfrm>
          <a:ln>
            <a:noFill/>
          </a:ln>
        </p:spPr>
        <p:txBody>
          <a:bodyPr rtlCol="0">
            <a:noAutofit/>
          </a:bodyPr>
          <a:lstStyle/>
          <a:p>
            <a:pPr algn="l" fontAlgn="auto">
              <a:spcAft>
                <a:spcPts val="0"/>
              </a:spcAft>
              <a:defRPr/>
            </a:pPr>
            <a:r>
              <a:rPr lang="en-GB" sz="2400" noProof="0" dirty="0">
                <a:ea typeface="+mj-ea"/>
                <a:cs typeface="+mj-cs"/>
              </a:rPr>
              <a:t>Utilisation </a:t>
            </a:r>
            <a:r>
              <a:rPr lang="en-GB" sz="2400" noProof="0" dirty="0" err="1">
                <a:ea typeface="+mj-ea"/>
                <a:cs typeface="+mj-cs"/>
              </a:rPr>
              <a:t>d’autres</a:t>
            </a:r>
            <a:r>
              <a:rPr lang="en-GB" sz="2400" noProof="0" dirty="0">
                <a:ea typeface="+mj-ea"/>
                <a:cs typeface="+mj-cs"/>
              </a:rPr>
              <a:t> sources </a:t>
            </a:r>
            <a:r>
              <a:rPr lang="en-GB" sz="2400" noProof="0" dirty="0" err="1">
                <a:ea typeface="+mj-ea"/>
                <a:cs typeface="+mj-cs"/>
              </a:rPr>
              <a:t>d’électricité</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 2019</a:t>
            </a:r>
          </a:p>
        </p:txBody>
      </p:sp>
      <p:sp>
        <p:nvSpPr>
          <p:cNvPr id="2050" name="Text Placeholder 2"/>
          <p:cNvSpPr>
            <a:spLocks noGrp="1"/>
          </p:cNvSpPr>
          <p:nvPr>
            <p:ph type="body" sz="quarter" idx="13"/>
          </p:nvPr>
        </p:nvSpPr>
        <p:spPr>
          <a:xfrm>
            <a:off x="405512" y="5738413"/>
            <a:ext cx="8497188" cy="428667"/>
          </a:xfrm>
        </p:spPr>
        <p:txBody>
          <a:bodyPr/>
          <a:lstStyle/>
          <a:p>
            <a:pPr lvl="0"/>
            <a:r>
              <a:rPr lang="fr-FR" b="1" i="1" dirty="0">
                <a:solidFill>
                  <a:srgbClr val="3C3C3C"/>
                </a:solidFill>
                <a:latin typeface="Century Gothic" charset="0"/>
                <a:ea typeface="MS PGothic" charset="0"/>
                <a:cs typeface="Century Gothic" charset="0"/>
              </a:rPr>
              <a:t>Question posée aux répondants:</a:t>
            </a:r>
            <a:r>
              <a:rPr lang="fr-FR" i="1" dirty="0">
                <a:solidFill>
                  <a:srgbClr val="3C3C3C"/>
                </a:solidFill>
                <a:latin typeface="Century Gothic" charset="0"/>
                <a:ea typeface="MS PGothic" charset="0"/>
                <a:cs typeface="Century Gothic" charset="0"/>
              </a:rPr>
              <a:t> </a:t>
            </a:r>
            <a:r>
              <a:rPr lang="fr-FR" i="1" dirty="0"/>
              <a:t>Votre ménage utilise-t-il toute autre source d’électricité que le réseau électrique de l’EDG (Electricité de Guinée)?</a:t>
            </a:r>
            <a:endParaRPr lang="fr-FR" i="1" dirty="0">
              <a:solidFill>
                <a:srgbClr val="3C3C3C"/>
              </a:solidFill>
              <a:latin typeface="Century Gothic" charset="0"/>
              <a:ea typeface="MS PGothic" charset="0"/>
              <a:cs typeface="Century Gothic" charset="0"/>
            </a:endParaRPr>
          </a:p>
        </p:txBody>
      </p:sp>
      <p:graphicFrame>
        <p:nvGraphicFramePr>
          <p:cNvPr id="6" name="Graphique 5">
            <a:extLst>
              <a:ext uri="{FF2B5EF4-FFF2-40B4-BE49-F238E27FC236}">
                <a16:creationId xmlns:a16="http://schemas.microsoft.com/office/drawing/2014/main" xmlns="" id="{00000000-0008-0000-0500-000004000000}"/>
              </a:ext>
            </a:extLst>
          </p:cNvPr>
          <p:cNvGraphicFramePr>
            <a:graphicFrameLocks/>
          </p:cNvGraphicFramePr>
          <p:nvPr>
            <p:extLst/>
          </p:nvPr>
        </p:nvGraphicFramePr>
        <p:xfrm>
          <a:off x="1519766" y="990600"/>
          <a:ext cx="6493934"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504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69" y="258636"/>
            <a:ext cx="8629461" cy="559767"/>
          </a:xfrm>
          <a:ln>
            <a:noFill/>
          </a:ln>
        </p:spPr>
        <p:txBody>
          <a:bodyPr rtlCol="0">
            <a:noAutofit/>
          </a:bodyPr>
          <a:lstStyle/>
          <a:p>
            <a:pPr algn="l" fontAlgn="auto">
              <a:spcAft>
                <a:spcPts val="0"/>
              </a:spcAft>
              <a:defRPr/>
            </a:pPr>
            <a:r>
              <a:rPr lang="en-GB" sz="2400" dirty="0"/>
              <a:t>Utilisation </a:t>
            </a:r>
            <a:r>
              <a:rPr lang="en-GB" sz="2400" dirty="0" err="1"/>
              <a:t>d’autres</a:t>
            </a:r>
            <a:r>
              <a:rPr lang="en-GB" sz="2400" dirty="0"/>
              <a:t> sources </a:t>
            </a:r>
            <a:r>
              <a:rPr lang="en-GB" sz="2400" dirty="0" err="1"/>
              <a:t>d’électricité</a:t>
            </a:r>
            <a:r>
              <a:rPr lang="en-GB" sz="2400" dirty="0"/>
              <a:t> </a:t>
            </a:r>
            <a:r>
              <a:rPr lang="en-GB" sz="2400" b="0" dirty="0"/>
              <a:t>| par </a:t>
            </a:r>
            <a:r>
              <a:rPr lang="en-GB" sz="2400" b="0" dirty="0" err="1"/>
              <a:t>groupe</a:t>
            </a:r>
            <a:r>
              <a:rPr lang="en-GB" sz="2400" b="0" dirty="0"/>
              <a:t> socio-</a:t>
            </a:r>
            <a:r>
              <a:rPr lang="en-GB" sz="2400" b="0" dirty="0" err="1"/>
              <a:t>démographique</a:t>
            </a:r>
            <a:r>
              <a:rPr lang="en-GB" sz="2400" b="0" dirty="0"/>
              <a:t> | </a:t>
            </a:r>
            <a:r>
              <a:rPr lang="en-GB" sz="2400" b="0" dirty="0" err="1"/>
              <a:t>Guinée</a:t>
            </a:r>
            <a:r>
              <a:rPr lang="en-GB" sz="2400" b="0" dirty="0"/>
              <a:t> | 2019</a:t>
            </a:r>
            <a:endParaRPr lang="en-GB" sz="2400" b="0" noProof="0" dirty="0">
              <a:ea typeface="+mj-ea"/>
              <a:cs typeface="+mj-cs"/>
            </a:endParaRPr>
          </a:p>
        </p:txBody>
      </p:sp>
      <p:sp>
        <p:nvSpPr>
          <p:cNvPr id="2050" name="Text Placeholder 2"/>
          <p:cNvSpPr>
            <a:spLocks noGrp="1"/>
          </p:cNvSpPr>
          <p:nvPr>
            <p:ph type="body" sz="quarter" idx="13"/>
          </p:nvPr>
        </p:nvSpPr>
        <p:spPr>
          <a:xfrm>
            <a:off x="152400" y="5586013"/>
            <a:ext cx="8851900" cy="428667"/>
          </a:xfrm>
        </p:spPr>
        <p:txBody>
          <a:bodyPr/>
          <a:lstStyle/>
          <a:p>
            <a:r>
              <a:rPr lang="fr-FR" b="1" i="1" dirty="0">
                <a:solidFill>
                  <a:srgbClr val="3C3C3C"/>
                </a:solidFill>
                <a:latin typeface="Century Gothic" charset="0"/>
                <a:ea typeface="MS PGothic" charset="0"/>
                <a:cs typeface="Century Gothic" charset="0"/>
              </a:rPr>
              <a:t>Question posée aux répondants: </a:t>
            </a:r>
            <a:r>
              <a:rPr lang="fr-FR" i="1" dirty="0"/>
              <a:t>Votre ménage utilise-t-il toute autre source d’électricité que le réseau électrique de l’EDG (Electricité de Guinée)? (% qui disent « oui »)</a:t>
            </a:r>
            <a:endParaRPr lang="fr-FR" i="1" dirty="0">
              <a:solidFill>
                <a:srgbClr val="3C3C3C"/>
              </a:solidFill>
              <a:latin typeface="Century Gothic" charset="0"/>
              <a:ea typeface="MS PGothic" charset="0"/>
              <a:cs typeface="Century Gothic" charset="0"/>
            </a:endParaRPr>
          </a:p>
          <a:p>
            <a:pPr lvl="0"/>
            <a:endParaRPr lang="fr-FR" i="1" dirty="0">
              <a:solidFill>
                <a:srgbClr val="3C3C3C"/>
              </a:solidFill>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500-000005000000}"/>
              </a:ext>
            </a:extLst>
          </p:cNvPr>
          <p:cNvGraphicFramePr>
            <a:graphicFrameLocks/>
          </p:cNvGraphicFramePr>
          <p:nvPr>
            <p:extLst/>
          </p:nvPr>
        </p:nvGraphicFramePr>
        <p:xfrm>
          <a:off x="1439501" y="1104522"/>
          <a:ext cx="6518495" cy="4390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7500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138546"/>
            <a:ext cx="5900738" cy="1163782"/>
          </a:xfrm>
        </p:spPr>
        <p:txBody>
          <a:bodyPr>
            <a:normAutofit/>
          </a:bodyPr>
          <a:lstStyle/>
          <a:p>
            <a:r>
              <a:rPr lang="en-GB" sz="6000" dirty="0">
                <a:solidFill>
                  <a:schemeClr val="accent1"/>
                </a:solidFill>
                <a:latin typeface="Century Gothic" charset="0"/>
                <a:ea typeface="MS PGothic" charset="0"/>
              </a:rPr>
              <a:t>Résumé</a:t>
            </a:r>
            <a:endParaRPr lang="en-GB" sz="6000" noProof="0" dirty="0">
              <a:solidFill>
                <a:schemeClr val="accent1"/>
              </a:solidFill>
              <a:latin typeface="Century Gothic" charset="0"/>
              <a:ea typeface="MS PGothic" charset="0"/>
            </a:endParaRPr>
          </a:p>
        </p:txBody>
      </p:sp>
      <p:sp>
        <p:nvSpPr>
          <p:cNvPr id="4" name="Content Placeholder 2"/>
          <p:cNvSpPr txBox="1">
            <a:spLocks/>
          </p:cNvSpPr>
          <p:nvPr/>
        </p:nvSpPr>
        <p:spPr>
          <a:xfrm>
            <a:off x="249238" y="1605280"/>
            <a:ext cx="8698872" cy="4480560"/>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spcAft>
                <a:spcPts val="600"/>
              </a:spcAft>
              <a:buClr>
                <a:schemeClr val="accent1"/>
              </a:buClr>
              <a:buNone/>
              <a:defRPr/>
            </a:pPr>
            <a:endParaRPr lang="fr-FR" sz="2000" strike="sngStrike" dirty="0">
              <a:solidFill>
                <a:srgbClr val="2E2E2E"/>
              </a:solidFill>
              <a:latin typeface="Century Gothic"/>
              <a:ea typeface="MS PGothic" charset="0"/>
            </a:endParaRPr>
          </a:p>
        </p:txBody>
      </p:sp>
      <p:sp>
        <p:nvSpPr>
          <p:cNvPr id="3" name="Rectangle 2"/>
          <p:cNvSpPr/>
          <p:nvPr/>
        </p:nvSpPr>
        <p:spPr>
          <a:xfrm>
            <a:off x="249239" y="1402952"/>
            <a:ext cx="8698871" cy="5632311"/>
          </a:xfrm>
          <a:prstGeom prst="rect">
            <a:avLst/>
          </a:prstGeom>
        </p:spPr>
        <p:txBody>
          <a:bodyPr wrap="square">
            <a:spAutoFit/>
          </a:bodyPr>
          <a:lstStyle/>
          <a:p>
            <a:pPr marL="342900" lvl="0" indent="-342900">
              <a:buClr>
                <a:schemeClr val="accent1"/>
              </a:buClr>
              <a:buFont typeface="Wingdings" panose="05000000000000000000" pitchFamily="2" charset="2"/>
              <a:buChar char="§"/>
            </a:pPr>
            <a:r>
              <a:rPr lang="fr-FR" sz="2000" dirty="0"/>
              <a:t>Quatre Guinéens sur 10 (41%) affirment qu’ils ont « plusieurs fois » ou « toujours » manqué d’eau potable pour leurs besoins domestiques pendant l’année précédant l’enquête. Juste un quart (25%) des citoyens disent n’avoir « jamais » manqué d’eau pendant cette période. </a:t>
            </a:r>
          </a:p>
          <a:p>
            <a:pPr marL="342900" lvl="0" indent="-342900">
              <a:buClr>
                <a:schemeClr val="accent1"/>
              </a:buClr>
              <a:buFont typeface="Wingdings" panose="05000000000000000000" pitchFamily="2" charset="2"/>
              <a:buChar char="§"/>
            </a:pPr>
            <a:endParaRPr lang="fr-FR" sz="2000" b="1" dirty="0"/>
          </a:p>
          <a:p>
            <a:pPr marL="342900" lvl="0" indent="-342900">
              <a:buClr>
                <a:schemeClr val="accent1"/>
              </a:buClr>
              <a:buFont typeface="Wingdings" panose="05000000000000000000" pitchFamily="2" charset="2"/>
              <a:buChar char="§"/>
            </a:pPr>
            <a:r>
              <a:rPr lang="fr-FR" sz="2000" dirty="0">
                <a:solidFill>
                  <a:srgbClr val="3C3C3C"/>
                </a:solidFill>
              </a:rPr>
              <a:t>Quatre Guinéens sur 10 (40%) n’ont pas de toilette ou latrine à l’intérieur de leur maison ou concession. </a:t>
            </a:r>
          </a:p>
          <a:p>
            <a:pPr marL="342900" lvl="0" indent="-342900">
              <a:buClr>
                <a:schemeClr val="accent1"/>
              </a:buClr>
              <a:buFont typeface="Wingdings" panose="05000000000000000000" pitchFamily="2" charset="2"/>
              <a:buChar char="§"/>
            </a:pPr>
            <a:endParaRPr lang="fr-FR" sz="2000" dirty="0">
              <a:solidFill>
                <a:srgbClr val="3C3C3C"/>
              </a:solidFill>
            </a:endParaRPr>
          </a:p>
          <a:p>
            <a:pPr marL="342900" lvl="0" indent="-342900">
              <a:buClr>
                <a:schemeClr val="accent1"/>
              </a:buClr>
              <a:buFont typeface="Wingdings" panose="05000000000000000000" pitchFamily="2" charset="2"/>
              <a:buChar char="§"/>
            </a:pPr>
            <a:r>
              <a:rPr lang="fr-FR" sz="2000" dirty="0"/>
              <a:t>Plus de huit Guinéens sur 10 (85%) pensent que le gouvernement répond « plutôt mal » ou « très mal » aux préoccupations des citoyens en matière de fourniture des services d’eau et d’assainissement. </a:t>
            </a:r>
          </a:p>
          <a:p>
            <a:pPr lvl="0"/>
            <a:endParaRPr lang="fr-FR" sz="2000" b="1" dirty="0"/>
          </a:p>
          <a:p>
            <a:pPr marL="285750" lvl="0" indent="-285750">
              <a:buFont typeface="Wingdings" panose="05000000000000000000" pitchFamily="2" charset="2"/>
              <a:buChar char="q"/>
            </a:pPr>
            <a:endParaRPr lang="fr-FR" sz="2000" dirty="0"/>
          </a:p>
          <a:p>
            <a:pPr marL="285750" lvl="0" indent="-285750">
              <a:buFont typeface="Wingdings" panose="05000000000000000000" pitchFamily="2" charset="2"/>
              <a:buChar char="q"/>
            </a:pPr>
            <a:endParaRPr lang="fr-FR" sz="2000" b="1" dirty="0"/>
          </a:p>
          <a:p>
            <a:pPr marL="285750" lvl="0" indent="-285750">
              <a:buFont typeface="Wingdings" panose="05000000000000000000" pitchFamily="2" charset="2"/>
              <a:buChar char="q"/>
            </a:pPr>
            <a:endParaRPr lang="fr-FR" sz="2000" b="1" dirty="0"/>
          </a:p>
          <a:p>
            <a:pPr marL="285750" indent="-285750" algn="just">
              <a:buClr>
                <a:schemeClr val="accent1"/>
              </a:buClr>
              <a:buFont typeface="Wingdings" panose="05000000000000000000" pitchFamily="2" charset="2"/>
              <a:buChar char="q"/>
              <a:defRPr/>
            </a:pPr>
            <a:endParaRPr lang="fr-FR" sz="2000" b="1" dirty="0">
              <a:latin typeface="Century Gothic" pitchFamily="34" charset="0"/>
              <a:cs typeface="Calibri" pitchFamily="34" charset="0"/>
            </a:endParaRPr>
          </a:p>
        </p:txBody>
      </p:sp>
    </p:spTree>
    <p:extLst>
      <p:ext uri="{BB962C8B-B14F-4D97-AF65-F5344CB8AC3E}">
        <p14:creationId xmlns:p14="http://schemas.microsoft.com/office/powerpoint/2010/main" val="3160259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356600" cy="559767"/>
          </a:xfrm>
          <a:ln>
            <a:noFill/>
          </a:ln>
        </p:spPr>
        <p:txBody>
          <a:bodyPr rtlCol="0">
            <a:noAutofit/>
          </a:bodyPr>
          <a:lstStyle/>
          <a:p>
            <a:pPr algn="l" fontAlgn="auto">
              <a:spcAft>
                <a:spcPts val="0"/>
              </a:spcAft>
              <a:defRPr/>
            </a:pPr>
            <a:r>
              <a:rPr lang="en-GB" sz="2400" noProof="0" dirty="0" err="1">
                <a:ea typeface="+mj-ea"/>
                <a:cs typeface="+mj-cs"/>
              </a:rPr>
              <a:t>Autres</a:t>
            </a:r>
            <a:r>
              <a:rPr lang="en-GB" sz="2400" noProof="0" dirty="0">
                <a:ea typeface="+mj-ea"/>
                <a:cs typeface="+mj-cs"/>
              </a:rPr>
              <a:t> sources </a:t>
            </a:r>
            <a:r>
              <a:rPr lang="en-GB" sz="2400" noProof="0" dirty="0" err="1">
                <a:ea typeface="+mj-ea"/>
                <a:cs typeface="+mj-cs"/>
              </a:rPr>
              <a:t>d’électricité</a:t>
            </a:r>
            <a:r>
              <a:rPr lang="en-GB" sz="2400" noProof="0" dirty="0">
                <a:ea typeface="+mj-ea"/>
                <a:cs typeface="+mj-cs"/>
              </a:rPr>
              <a:t> </a:t>
            </a:r>
            <a:r>
              <a:rPr lang="en-GB" sz="2400" noProof="0" dirty="0" err="1">
                <a:ea typeface="+mj-ea"/>
                <a:cs typeface="+mj-cs"/>
              </a:rPr>
              <a:t>utilisées</a:t>
            </a:r>
            <a:r>
              <a:rPr lang="en-GB" sz="2400" noProof="0" dirty="0">
                <a:ea typeface="+mj-ea"/>
                <a:cs typeface="+mj-cs"/>
              </a:rPr>
              <a:t> </a:t>
            </a:r>
            <a:r>
              <a:rPr lang="en-GB" sz="2400" b="0" noProof="0" dirty="0">
                <a:ea typeface="+mj-ea"/>
                <a:cs typeface="+mj-cs"/>
              </a:rPr>
              <a:t>| Ghana | 2019</a:t>
            </a:r>
          </a:p>
        </p:txBody>
      </p:sp>
      <p:sp>
        <p:nvSpPr>
          <p:cNvPr id="2050" name="Text Placeholder 2"/>
          <p:cNvSpPr>
            <a:spLocks noGrp="1"/>
          </p:cNvSpPr>
          <p:nvPr>
            <p:ph type="body" sz="quarter" idx="13"/>
          </p:nvPr>
        </p:nvSpPr>
        <p:spPr>
          <a:xfrm>
            <a:off x="405512" y="5504507"/>
            <a:ext cx="8213387" cy="687973"/>
          </a:xfrm>
        </p:spPr>
        <p:txBody>
          <a:bodyPr/>
          <a:lstStyle/>
          <a:p>
            <a:pPr lvl="0" algn="just"/>
            <a:r>
              <a:rPr lang="fr-FR" b="1" i="1" dirty="0">
                <a:solidFill>
                  <a:srgbClr val="3C3C3C"/>
                </a:solidFill>
                <a:latin typeface="Century Gothic" charset="0"/>
                <a:ea typeface="MS PGothic" charset="0"/>
                <a:cs typeface="Century Gothic" charset="0"/>
              </a:rPr>
              <a:t>Questions posées aux répondants: </a:t>
            </a:r>
            <a:r>
              <a:rPr lang="fr-FR" i="1" dirty="0">
                <a:solidFill>
                  <a:srgbClr val="3C3C3C"/>
                </a:solidFill>
              </a:rPr>
              <a:t>Votre ménage utilise-t-il toute autre source d’électricité que le réseau électrique de l’EDG (Electricité de Guinée)? [Si « oui »:] </a:t>
            </a:r>
            <a:r>
              <a:rPr lang="fr-FR" i="1" dirty="0"/>
              <a:t>Quelle est cette source d’électricité? </a:t>
            </a:r>
            <a:endParaRPr lang="fr-FR" i="1" dirty="0">
              <a:solidFill>
                <a:srgbClr val="3C3C3C"/>
              </a:solidFill>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EFA43128-A81B-4535-B406-5D8FE04A50DC}"/>
              </a:ext>
            </a:extLst>
          </p:cNvPr>
          <p:cNvGraphicFramePr/>
          <p:nvPr>
            <p:extLst/>
          </p:nvPr>
        </p:nvGraphicFramePr>
        <p:xfrm>
          <a:off x="674483" y="928723"/>
          <a:ext cx="7795034" cy="4481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145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15608" cy="559767"/>
          </a:xfrm>
          <a:ln>
            <a:noFill/>
          </a:ln>
        </p:spPr>
        <p:txBody>
          <a:bodyPr rtlCol="0">
            <a:noAutofit/>
          </a:bodyPr>
          <a:lstStyle/>
          <a:p>
            <a:pPr algn="l" fontAlgn="auto">
              <a:spcAft>
                <a:spcPts val="0"/>
              </a:spcAft>
              <a:defRPr/>
            </a:pPr>
            <a:r>
              <a:rPr lang="en-GB" sz="2400" noProof="0" dirty="0">
                <a:ea typeface="+mj-ea"/>
                <a:cs typeface="+mj-cs"/>
              </a:rPr>
              <a:t>Propriétaire de la source </a:t>
            </a:r>
            <a:r>
              <a:rPr lang="en-GB" sz="2400" noProof="0" dirty="0" err="1">
                <a:ea typeface="+mj-ea"/>
                <a:cs typeface="+mj-cs"/>
              </a:rPr>
              <a:t>d’électricité</a:t>
            </a:r>
            <a:r>
              <a:rPr lang="en-GB" sz="2400" noProof="0" dirty="0">
                <a:ea typeface="+mj-ea"/>
                <a:cs typeface="+mj-cs"/>
              </a:rPr>
              <a:t> </a:t>
            </a:r>
            <a:r>
              <a:rPr lang="en-GB" sz="2400" b="0" noProof="0" dirty="0">
                <a:ea typeface="+mj-ea"/>
                <a:cs typeface="+mj-cs"/>
              </a:rPr>
              <a:t>| </a:t>
            </a:r>
            <a:r>
              <a:rPr lang="en-GB" sz="2400" b="0" noProof="0" dirty="0" err="1">
                <a:ea typeface="+mj-ea"/>
                <a:cs typeface="+mj-cs"/>
              </a:rPr>
              <a:t>Guinée</a:t>
            </a:r>
            <a:r>
              <a:rPr lang="en-GB" sz="2400" b="0" noProof="0" dirty="0">
                <a:ea typeface="+mj-ea"/>
                <a:cs typeface="+mj-cs"/>
              </a:rPr>
              <a:t> | 2019</a:t>
            </a:r>
          </a:p>
        </p:txBody>
      </p:sp>
      <p:sp>
        <p:nvSpPr>
          <p:cNvPr id="2050" name="Text Placeholder 2"/>
          <p:cNvSpPr>
            <a:spLocks noGrp="1"/>
          </p:cNvSpPr>
          <p:nvPr>
            <p:ph type="body" sz="quarter" idx="13"/>
          </p:nvPr>
        </p:nvSpPr>
        <p:spPr>
          <a:xfrm>
            <a:off x="103240" y="5459240"/>
            <a:ext cx="8859692" cy="526907"/>
          </a:xfrm>
        </p:spPr>
        <p:txBody>
          <a:bodyPr/>
          <a:lstStyle/>
          <a:p>
            <a:pPr lvl="0" algn="just"/>
            <a:r>
              <a:rPr lang="fr-FR" b="1" i="1" dirty="0">
                <a:solidFill>
                  <a:srgbClr val="3C3C3C"/>
                </a:solidFill>
                <a:latin typeface="Century Gothic" charset="0"/>
                <a:ea typeface="MS PGothic" charset="0"/>
                <a:cs typeface="Century Gothic" charset="0"/>
              </a:rPr>
              <a:t>Questions posées aux répondants: </a:t>
            </a:r>
            <a:r>
              <a:rPr lang="fr-FR" i="1" dirty="0">
                <a:solidFill>
                  <a:srgbClr val="3C3C3C"/>
                </a:solidFill>
              </a:rPr>
              <a:t>Votre ménage utilise-t-il toute autre source d’électricité que le réseau électrique de l’EDG (Electricité de Guinée)? [Si « oui »:] Quelle est cette source d’électricité? </a:t>
            </a:r>
            <a:endParaRPr lang="fr-FR" i="1" dirty="0">
              <a:solidFill>
                <a:srgbClr val="3C3C3C"/>
              </a:solidFill>
              <a:latin typeface="Century Gothic" charset="0"/>
              <a:ea typeface="MS PGothic" charset="0"/>
              <a:cs typeface="Century Gothic" charset="0"/>
            </a:endParaRPr>
          </a:p>
          <a:p>
            <a:pPr lvl="0"/>
            <a:r>
              <a:rPr lang="fr-FR" i="1" dirty="0"/>
              <a:t>La source d’électricité est-elle propriété de votre ménage, ou provient-elle hors de votre ménage?</a:t>
            </a:r>
            <a:endParaRPr lang="fr-FR" i="1" dirty="0">
              <a:solidFill>
                <a:srgbClr val="3C3C3C"/>
              </a:solidFill>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00000000-0008-0000-0700-000009000000}"/>
              </a:ext>
            </a:extLst>
          </p:cNvPr>
          <p:cNvGraphicFramePr>
            <a:graphicFrameLocks/>
          </p:cNvGraphicFramePr>
          <p:nvPr>
            <p:extLst/>
          </p:nvPr>
        </p:nvGraphicFramePr>
        <p:xfrm>
          <a:off x="265471" y="1181100"/>
          <a:ext cx="8627805" cy="4124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398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039656"/>
            <a:ext cx="8528369" cy="1031108"/>
          </a:xfrm>
        </p:spPr>
        <p:txBody>
          <a:bodyPr>
            <a:noAutofit/>
          </a:bodyPr>
          <a:lstStyle/>
          <a:p>
            <a:pPr algn="ctr"/>
            <a:r>
              <a:rPr lang="en-GB" sz="5400" cap="none" noProof="0" dirty="0" smtClean="0"/>
              <a:t>Conclusion</a:t>
            </a:r>
            <a:endParaRPr lang="en-GB" sz="5400" cap="none" noProof="0" dirty="0"/>
          </a:p>
        </p:txBody>
      </p:sp>
    </p:spTree>
    <p:extLst>
      <p:ext uri="{BB962C8B-B14F-4D97-AF65-F5344CB8AC3E}">
        <p14:creationId xmlns:p14="http://schemas.microsoft.com/office/powerpoint/2010/main" val="13122480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6000"/>
            <a:ext cx="6303962" cy="702072"/>
          </a:xfrm>
        </p:spPr>
        <p:txBody>
          <a:bodyPr>
            <a:noAutofit/>
          </a:bodyPr>
          <a:lstStyle/>
          <a:p>
            <a:r>
              <a:rPr lang="en-GB" sz="4400" noProof="0" dirty="0">
                <a:solidFill>
                  <a:srgbClr val="FF0000"/>
                </a:solidFill>
              </a:rPr>
              <a:t>Conclusion</a:t>
            </a:r>
          </a:p>
        </p:txBody>
      </p:sp>
      <p:sp>
        <p:nvSpPr>
          <p:cNvPr id="6" name="Content Placeholder 2">
            <a:extLst>
              <a:ext uri="{FF2B5EF4-FFF2-40B4-BE49-F238E27FC236}">
                <a16:creationId xmlns:a16="http://schemas.microsoft.com/office/drawing/2014/main" xmlns="" id="{24937CCB-B934-4E14-BB54-589F833BC7E6}"/>
              </a:ext>
            </a:extLst>
          </p:cNvPr>
          <p:cNvSpPr>
            <a:spLocks noGrp="1"/>
          </p:cNvSpPr>
          <p:nvPr>
            <p:ph idx="1"/>
          </p:nvPr>
        </p:nvSpPr>
        <p:spPr>
          <a:xfrm>
            <a:off x="249238" y="1511928"/>
            <a:ext cx="8698872" cy="4186305"/>
          </a:xfrm>
        </p:spPr>
        <p:txBody>
          <a:bodyPr>
            <a:noAutofit/>
          </a:bodyPr>
          <a:lstStyle/>
          <a:p>
            <a:pPr lvl="0">
              <a:spcBef>
                <a:spcPts val="1800"/>
              </a:spcBef>
              <a:spcAft>
                <a:spcPts val="600"/>
              </a:spcAft>
              <a:buClr>
                <a:schemeClr val="accent1"/>
              </a:buClr>
              <a:buFont typeface="Wingdings" panose="05000000000000000000" pitchFamily="2" charset="2"/>
              <a:buChar char="§"/>
              <a:defRPr/>
            </a:pPr>
            <a:r>
              <a:rPr lang="fr-FR" sz="2000" dirty="0"/>
              <a:t>Le réseau électrique est disponible dans moins de la moitié des zones visitées (40%) lors de l’enquête.</a:t>
            </a:r>
          </a:p>
          <a:p>
            <a:pPr>
              <a:spcBef>
                <a:spcPts val="1800"/>
              </a:spcBef>
              <a:spcAft>
                <a:spcPts val="600"/>
              </a:spcAft>
              <a:buClr>
                <a:schemeClr val="accent1"/>
              </a:buClr>
              <a:buFont typeface="Wingdings" panose="05000000000000000000" pitchFamily="2" charset="2"/>
              <a:buChar char="§"/>
              <a:defRPr/>
            </a:pPr>
            <a:r>
              <a:rPr lang="fr-FR" sz="2000" dirty="0"/>
              <a:t>L’électricité est la troisième priorité des Guinéens à laquelle le gouvernement devrait s’attaquer</a:t>
            </a:r>
            <a:r>
              <a:rPr lang="fr-SN" sz="2000" dirty="0">
                <a:latin typeface="Century Gothic"/>
                <a:ea typeface="MS PGothic" charset="0"/>
              </a:rPr>
              <a:t>.</a:t>
            </a:r>
          </a:p>
          <a:p>
            <a:pPr>
              <a:spcBef>
                <a:spcPts val="1800"/>
              </a:spcBef>
              <a:spcAft>
                <a:spcPts val="600"/>
              </a:spcAft>
              <a:buClr>
                <a:schemeClr val="accent1"/>
              </a:buClr>
              <a:buFont typeface="Wingdings" panose="05000000000000000000" pitchFamily="2" charset="2"/>
              <a:buChar char="§"/>
              <a:defRPr/>
            </a:pPr>
            <a:r>
              <a:rPr lang="fr-FR" sz="2000" dirty="0"/>
              <a:t>Une petite minorité des Guinéens estiment que le gouvernement répond bien aux préoccupations en matière de fourniture fiable d’électricité.</a:t>
            </a:r>
            <a:endParaRPr lang="fr-SN" sz="2000" dirty="0">
              <a:latin typeface="Century Gothic"/>
              <a:ea typeface="MS PGothic" charset="0"/>
            </a:endParaRPr>
          </a:p>
          <a:p>
            <a:pPr lvl="0">
              <a:spcBef>
                <a:spcPts val="1800"/>
              </a:spcBef>
              <a:spcAft>
                <a:spcPts val="600"/>
              </a:spcAft>
              <a:buClr>
                <a:schemeClr val="accent1"/>
              </a:buClr>
              <a:buFont typeface="Wingdings" panose="05000000000000000000" pitchFamily="2" charset="2"/>
              <a:buChar char="§"/>
              <a:defRPr/>
            </a:pPr>
            <a:r>
              <a:rPr lang="fr-FR" sz="2000" dirty="0"/>
              <a:t>Seulement un tiers des Guinéens affirment que leurs ménages sont raccordés au réseau électrique d’EDG</a:t>
            </a:r>
            <a:r>
              <a:rPr lang="fr-SN" sz="2000" dirty="0">
                <a:latin typeface="Century Gothic"/>
                <a:ea typeface="MS PGothic" charset="0"/>
              </a:rPr>
              <a:t>.</a:t>
            </a:r>
          </a:p>
          <a:p>
            <a:pPr>
              <a:spcBef>
                <a:spcPts val="1800"/>
              </a:spcBef>
              <a:spcAft>
                <a:spcPts val="600"/>
              </a:spcAft>
              <a:buClr>
                <a:schemeClr val="accent1"/>
              </a:buClr>
              <a:buFont typeface="Wingdings" panose="05000000000000000000" pitchFamily="2" charset="2"/>
              <a:buChar char="§"/>
              <a:defRPr/>
            </a:pPr>
            <a:r>
              <a:rPr lang="fr-FR" sz="2000" dirty="0"/>
              <a:t>Une proportion non négligeable des Guinéens (35%) utilisent une source d’électricité autre que le réseau d’EDG</a:t>
            </a:r>
            <a:r>
              <a:rPr lang="fr-FR" sz="2000" dirty="0">
                <a:solidFill>
                  <a:srgbClr val="3C3C3C"/>
                </a:solidFill>
                <a:latin typeface="Century Gothic"/>
                <a:ea typeface="MS PGothic" charset="0"/>
              </a:rPr>
              <a:t>.</a:t>
            </a:r>
            <a:endParaRPr lang="en-GB" sz="2000" dirty="0">
              <a:latin typeface="Century Gothic" pitchFamily="34" charset="0"/>
            </a:endParaRPr>
          </a:p>
        </p:txBody>
      </p:sp>
    </p:spTree>
    <p:extLst>
      <p:ext uri="{BB962C8B-B14F-4D97-AF65-F5344CB8AC3E}">
        <p14:creationId xmlns:p14="http://schemas.microsoft.com/office/powerpoint/2010/main" val="6949587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4302" y="1996427"/>
            <a:ext cx="2589028" cy="3074337"/>
          </a:xfrm>
        </p:spPr>
        <p:txBody>
          <a:bodyPr/>
          <a:lstStyle/>
          <a:p>
            <a:r>
              <a:rPr lang="en-US" sz="3600" dirty="0"/>
              <a:t>Merci</a:t>
            </a:r>
            <a:br>
              <a:rPr lang="en-US" sz="3600" dirty="0"/>
            </a:br>
            <a:r>
              <a:rPr lang="en-US" sz="3600" dirty="0"/>
              <a:t/>
            </a:r>
            <a:br>
              <a:rPr lang="en-US" sz="3600" dirty="0"/>
            </a:br>
            <a:r>
              <a:rPr lang="fr-FR" sz="2400" dirty="0"/>
              <a:t>Suivez nos rapports à #</a:t>
            </a:r>
            <a:r>
              <a:rPr lang="fr-FR" sz="2400" dirty="0" err="1"/>
              <a:t>VoicesAfrica</a:t>
            </a:r>
            <a:r>
              <a:rPr lang="fr-FR" sz="2400" dirty="0"/>
              <a:t> sur Twitter et Facebook. </a:t>
            </a:r>
            <a:br>
              <a:rPr lang="fr-FR" sz="2400" dirty="0"/>
            </a:br>
            <a:endParaRPr lang="en-US" sz="2400" dirty="0"/>
          </a:p>
        </p:txBody>
      </p:sp>
      <p:sp>
        <p:nvSpPr>
          <p:cNvPr id="6" name="Text Box 17"/>
          <p:cNvSpPr txBox="1">
            <a:spLocks noChangeArrowheads="1"/>
          </p:cNvSpPr>
          <p:nvPr/>
        </p:nvSpPr>
        <p:spPr bwMode="auto">
          <a:xfrm>
            <a:off x="4129042" y="5462143"/>
            <a:ext cx="4471750" cy="71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45720" anchor="t" anchorCtr="0" upright="1">
            <a:noAutofit/>
          </a:bodyPr>
          <a:lstStyle/>
          <a:p>
            <a:pPr lvl="0" algn="ctr">
              <a:spcBef>
                <a:spcPts val="1200"/>
              </a:spcBef>
              <a:spcAft>
                <a:spcPts val="0"/>
              </a:spcAft>
            </a:pP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Faites vos propres analyses des données d’</a:t>
            </a:r>
            <a:r>
              <a:rPr lang="fr-FR" sz="1400">
                <a:solidFill>
                  <a:srgbClr val="FF4E00"/>
                </a:solidFill>
                <a:latin typeface="Century Gothic" panose="020B0502020202020204" pitchFamily="34" charset="0"/>
                <a:ea typeface="Times New Roman" panose="02020603050405020304" pitchFamily="18" charset="0"/>
                <a:cs typeface="Tahoma" panose="020B0604030504040204" pitchFamily="34" charset="0"/>
              </a:rPr>
              <a:t>Afrobarometer </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 sur n’importe quelle question, quel pays, quelle période. C’est facile et gratuit au </a:t>
            </a:r>
            <a:r>
              <a:rPr lang="fr-FR" sz="1400" b="1" u="sng"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www.afrobarometer.org/online-data-analysis</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a:t>
            </a:r>
            <a:endParaRPr lang="fr-FR" sz="1400" b="1" dirty="0">
              <a:solidFill>
                <a:srgbClr val="626262"/>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9" name="Picture 8">
            <a:extLst>
              <a:ext uri="{FF2B5EF4-FFF2-40B4-BE49-F238E27FC236}">
                <a16:creationId xmlns="" xmlns:a16="http://schemas.microsoft.com/office/drawing/2014/main" id="{CE83BB0D-8DFD-4DFC-8FFA-CE9F34EFB916}"/>
              </a:ext>
            </a:extLst>
          </p:cNvPr>
          <p:cNvPicPr>
            <a:picLocks noChangeAspect="1"/>
          </p:cNvPicPr>
          <p:nvPr/>
        </p:nvPicPr>
        <p:blipFill>
          <a:blip r:embed="rId2"/>
          <a:stretch>
            <a:fillRect/>
          </a:stretch>
        </p:blipFill>
        <p:spPr>
          <a:xfrm>
            <a:off x="50683" y="1719673"/>
            <a:ext cx="6132833" cy="3453172"/>
          </a:xfrm>
          <a:prstGeom prst="rect">
            <a:avLst/>
          </a:prstGeom>
          <a:ln w="6350">
            <a:solidFill>
              <a:schemeClr val="tx1"/>
            </a:solidFill>
          </a:ln>
        </p:spPr>
      </p:pic>
      <p:pic>
        <p:nvPicPr>
          <p:cNvPr id="5" name="Image 5"/>
          <p:cNvPicPr>
            <a:picLocks noChangeAspect="1" noChangeArrowheads="1"/>
          </p:cNvPicPr>
          <p:nvPr/>
        </p:nvPicPr>
        <p:blipFill>
          <a:blip r:embed="rId3">
            <a:extLst>
              <a:ext uri="{28A0092B-C50C-407E-A947-70E740481C1C}">
                <a14:useLocalDpi xmlns:a14="http://schemas.microsoft.com/office/drawing/2010/main" val="0"/>
              </a:ext>
            </a:extLst>
          </a:blip>
          <a:srcRect t="1145" b="1145"/>
          <a:stretch>
            <a:fillRect/>
          </a:stretch>
        </p:blipFill>
        <p:spPr bwMode="auto">
          <a:xfrm>
            <a:off x="249239" y="5742013"/>
            <a:ext cx="1620836"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0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 xmlns:a16="http://schemas.microsoft.com/office/drawing/2014/main"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pic>
        <p:nvPicPr>
          <p:cNvPr id="4" name="Image 5"/>
          <p:cNvPicPr>
            <a:picLocks noChangeAspect="1" noChangeArrowheads="1"/>
          </p:cNvPicPr>
          <p:nvPr/>
        </p:nvPicPr>
        <p:blipFill>
          <a:blip r:embed="rId4">
            <a:extLst>
              <a:ext uri="{28A0092B-C50C-407E-A947-70E740481C1C}">
                <a14:useLocalDpi xmlns:a14="http://schemas.microsoft.com/office/drawing/2010/main" val="0"/>
              </a:ext>
            </a:extLst>
          </a:blip>
          <a:srcRect t="1145" b="1145"/>
          <a:stretch>
            <a:fillRect/>
          </a:stretch>
        </p:blipFill>
        <p:spPr bwMode="auto">
          <a:xfrm>
            <a:off x="361810" y="435722"/>
            <a:ext cx="1620836"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06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err="1">
                <a:solidFill>
                  <a:srgbClr val="FF0000"/>
                </a:solidFill>
              </a:rPr>
              <a:t>Résultats</a:t>
            </a:r>
            <a:r>
              <a:rPr lang="en-GB" sz="5400" dirty="0">
                <a:solidFill>
                  <a:srgbClr val="FF0000"/>
                </a:solidFill>
              </a:rPr>
              <a:t> </a:t>
            </a:r>
            <a:r>
              <a:rPr lang="en-GB" sz="5400" dirty="0" err="1">
                <a:solidFill>
                  <a:srgbClr val="FF0000"/>
                </a:solidFill>
              </a:rPr>
              <a:t>clés</a:t>
            </a:r>
            <a:endParaRPr lang="en-GB" sz="5400" noProof="0" dirty="0">
              <a:solidFill>
                <a:srgbClr val="FF0000"/>
              </a:solidFill>
            </a:endParaRPr>
          </a:p>
        </p:txBody>
      </p:sp>
      <p:sp>
        <p:nvSpPr>
          <p:cNvPr id="3" name="Content Placeholder 2"/>
          <p:cNvSpPr>
            <a:spLocks noGrp="1"/>
          </p:cNvSpPr>
          <p:nvPr>
            <p:ph idx="1"/>
          </p:nvPr>
        </p:nvSpPr>
        <p:spPr>
          <a:xfrm>
            <a:off x="249238" y="1502229"/>
            <a:ext cx="8645524" cy="4774109"/>
          </a:xfrm>
        </p:spPr>
        <p:txBody>
          <a:bodyPr>
            <a:noAutofit/>
          </a:bodyPr>
          <a:lstStyle/>
          <a:p>
            <a:pPr>
              <a:spcBef>
                <a:spcPts val="1800"/>
              </a:spcBef>
              <a:spcAft>
                <a:spcPts val="600"/>
              </a:spcAft>
              <a:buClr>
                <a:schemeClr val="accent1"/>
              </a:buClr>
              <a:buFont typeface="Century Gothic" pitchFamily="34" charset="0"/>
              <a:buChar char="■"/>
            </a:pPr>
            <a:endParaRPr lang="en-GB" sz="2000" dirty="0"/>
          </a:p>
          <a:p>
            <a:pPr lvl="0">
              <a:spcBef>
                <a:spcPts val="1800"/>
              </a:spcBef>
              <a:spcAft>
                <a:spcPts val="600"/>
              </a:spcAft>
              <a:buClr>
                <a:schemeClr val="accent1"/>
              </a:buClr>
              <a:buFont typeface="Wingdings" panose="05000000000000000000" pitchFamily="2" charset="2"/>
              <a:buChar char="§"/>
              <a:defRPr/>
            </a:pPr>
            <a:endParaRPr lang="fr-FR" sz="2000" dirty="0">
              <a:latin typeface="Century Gothic"/>
              <a:ea typeface="MS PGothic" charset="0"/>
            </a:endParaRPr>
          </a:p>
          <a:p>
            <a:pPr marL="0" lvl="0" indent="0">
              <a:spcBef>
                <a:spcPts val="1800"/>
              </a:spcBef>
              <a:spcAft>
                <a:spcPts val="600"/>
              </a:spcAft>
              <a:buClr>
                <a:schemeClr val="accent1"/>
              </a:buClr>
              <a:buNone/>
              <a:defRPr/>
            </a:pPr>
            <a:r>
              <a:rPr lang="fr-FR" sz="2000" dirty="0">
                <a:latin typeface="Century Gothic"/>
                <a:ea typeface="MS PGothic" charset="0"/>
              </a:rPr>
              <a:t> </a:t>
            </a:r>
            <a:endParaRPr lang="en-GB" sz="2000" dirty="0"/>
          </a:p>
        </p:txBody>
      </p:sp>
      <p:sp>
        <p:nvSpPr>
          <p:cNvPr id="4" name="Rectangle 3"/>
          <p:cNvSpPr/>
          <p:nvPr/>
        </p:nvSpPr>
        <p:spPr>
          <a:xfrm>
            <a:off x="249238" y="1502865"/>
            <a:ext cx="8645524" cy="5016758"/>
          </a:xfrm>
          <a:prstGeom prst="rect">
            <a:avLst/>
          </a:prstGeom>
        </p:spPr>
        <p:txBody>
          <a:bodyPr wrap="square">
            <a:spAutoFit/>
          </a:bodyPr>
          <a:lstStyle/>
          <a:p>
            <a:pPr marL="342900" lvl="0" indent="-342900">
              <a:buClr>
                <a:schemeClr val="accent1"/>
              </a:buClr>
              <a:buFont typeface="Wingdings" panose="05000000000000000000" pitchFamily="2" charset="2"/>
              <a:buChar char="§"/>
            </a:pPr>
            <a:r>
              <a:rPr lang="fr-FR" sz="3200" dirty="0"/>
              <a:t>L’eau est le deuxième problème le plus important auquel le gouvernement devrait s’attaquer selon les Guinéens.</a:t>
            </a:r>
          </a:p>
          <a:p>
            <a:pPr marL="342900" lvl="0" indent="-342900">
              <a:buClr>
                <a:schemeClr val="accent1"/>
              </a:buClr>
              <a:buFont typeface="Wingdings" panose="05000000000000000000" pitchFamily="2" charset="2"/>
              <a:buChar char="§"/>
            </a:pPr>
            <a:endParaRPr lang="fr-FR" sz="3200" dirty="0"/>
          </a:p>
          <a:p>
            <a:pPr marL="342900" indent="-342900">
              <a:buClr>
                <a:schemeClr val="accent1"/>
              </a:buClr>
              <a:buFont typeface="Wingdings" panose="05000000000000000000" pitchFamily="2" charset="2"/>
              <a:buChar char="§"/>
            </a:pPr>
            <a:r>
              <a:rPr lang="fr-FR" sz="3200" dirty="0"/>
              <a:t>Près de quatre Guinéens sur 10 (38%) utilisent les puits tubulaires ou forages comme principale source d’eau pour leur ménage, et les puits protégés sont la deuxième source d’eau (19%).</a:t>
            </a:r>
            <a:endParaRPr lang="fr-FR" sz="3200" b="1" dirty="0"/>
          </a:p>
          <a:p>
            <a:pPr marL="285750" lvl="0" indent="-285750">
              <a:buFont typeface="Wingdings" panose="05000000000000000000" pitchFamily="2" charset="2"/>
              <a:buChar char="q"/>
            </a:pPr>
            <a:endParaRPr lang="fr-FR" sz="3200" b="1" dirty="0"/>
          </a:p>
        </p:txBody>
      </p:sp>
    </p:spTree>
    <p:extLst>
      <p:ext uri="{BB962C8B-B14F-4D97-AF65-F5344CB8AC3E}">
        <p14:creationId xmlns:p14="http://schemas.microsoft.com/office/powerpoint/2010/main" val="2166916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10836"/>
            <a:ext cx="8686800" cy="818253"/>
          </a:xfrm>
          <a:ln>
            <a:noFill/>
          </a:ln>
        </p:spPr>
        <p:txBody>
          <a:bodyPr rtlCol="0">
            <a:noAutofit/>
          </a:bodyPr>
          <a:lstStyle/>
          <a:p>
            <a:pPr algn="l" fontAlgn="auto">
              <a:spcAft>
                <a:spcPts val="0"/>
              </a:spcAft>
              <a:defRPr/>
            </a:pPr>
            <a:r>
              <a:rPr lang="fr-FR" sz="2400" dirty="0"/>
              <a:t>Le top cinq des problèmes les plus importants à résoudre par le gouvernement </a:t>
            </a:r>
            <a:r>
              <a:rPr lang="fr-FR" sz="2400" b="0" dirty="0"/>
              <a:t>| Guinée | 2019</a:t>
            </a:r>
            <a:endParaRPr lang="en-GB" sz="2400" b="0" noProof="0" dirty="0">
              <a:ea typeface="+mj-ea"/>
              <a:cs typeface="+mj-cs"/>
            </a:endParaRPr>
          </a:p>
        </p:txBody>
      </p:sp>
      <p:sp>
        <p:nvSpPr>
          <p:cNvPr id="2050" name="Text Placeholder 2"/>
          <p:cNvSpPr>
            <a:spLocks noGrp="1"/>
          </p:cNvSpPr>
          <p:nvPr>
            <p:ph type="body" sz="quarter" idx="13"/>
          </p:nvPr>
        </p:nvSpPr>
        <p:spPr>
          <a:xfrm>
            <a:off x="241300" y="5653888"/>
            <a:ext cx="8686800" cy="428667"/>
          </a:xfrm>
        </p:spPr>
        <p:txBody>
          <a:bodyPr/>
          <a:lstStyle/>
          <a:p>
            <a:pPr lvl="0"/>
            <a:r>
              <a:rPr lang="fr-FR" b="1" i="1" dirty="0"/>
              <a:t>Question posée aux répondants: </a:t>
            </a:r>
            <a:r>
              <a:rPr lang="fr-FR" i="1" dirty="0"/>
              <a:t>A votre avis, quels sont les problèmes les plus importants auxquels le pays fait face et auxquels le gouvernement devrait s’attaquer? </a:t>
            </a:r>
            <a:endParaRPr lang="fr-FR" i="1" dirty="0">
              <a:solidFill>
                <a:srgbClr val="3C3C3C"/>
              </a:solidFill>
              <a:latin typeface="Century Gothic" charset="0"/>
              <a:ea typeface="MS PGothic" charset="0"/>
              <a:cs typeface="Century Gothic" charset="0"/>
            </a:endParaRPr>
          </a:p>
        </p:txBody>
      </p:sp>
      <p:graphicFrame>
        <p:nvGraphicFramePr>
          <p:cNvPr id="5" name="Chart 4">
            <a:extLst>
              <a:ext uri="{FF2B5EF4-FFF2-40B4-BE49-F238E27FC236}">
                <a16:creationId xmlns="" xmlns:a16="http://schemas.microsoft.com/office/drawing/2014/main" id="{6AB899CD-4205-47F5-9AB1-FE14A182BA86}"/>
              </a:ext>
            </a:extLst>
          </p:cNvPr>
          <p:cNvGraphicFramePr/>
          <p:nvPr>
            <p:extLst>
              <p:ext uri="{D42A27DB-BD31-4B8C-83A1-F6EECF244321}">
                <p14:modId xmlns:p14="http://schemas.microsoft.com/office/powerpoint/2010/main" val="1814832482"/>
              </p:ext>
            </p:extLst>
          </p:nvPr>
        </p:nvGraphicFramePr>
        <p:xfrm>
          <a:off x="642796" y="1204112"/>
          <a:ext cx="7740713" cy="434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445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Ab_theme_documents</Template>
  <TotalTime>13426</TotalTime>
  <Words>3469</Words>
  <Application>Microsoft Office PowerPoint</Application>
  <PresentationFormat>Affichage à l'écran (4:3)</PresentationFormat>
  <Paragraphs>303</Paragraphs>
  <Slides>64</Slides>
  <Notes>55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64</vt:i4>
      </vt:variant>
    </vt:vector>
  </HeadingPairs>
  <TitlesOfParts>
    <vt:vector size="74" baseType="lpstr">
      <vt:lpstr>MS PGothic</vt:lpstr>
      <vt:lpstr>Arial</vt:lpstr>
      <vt:lpstr>Batang</vt:lpstr>
      <vt:lpstr>Calibri</vt:lpstr>
      <vt:lpstr>Century Gothic</vt:lpstr>
      <vt:lpstr>Meiryo</vt:lpstr>
      <vt:lpstr>Tahoma</vt:lpstr>
      <vt:lpstr>Times New Roman</vt:lpstr>
      <vt:lpstr>Wingdings</vt:lpstr>
      <vt:lpstr>AB Theme-with black-15jan17</vt:lpstr>
      <vt:lpstr>Présentation de Afrobarometer</vt:lpstr>
      <vt:lpstr>Couverture</vt:lpstr>
      <vt:lpstr>Méthodologie</vt:lpstr>
      <vt:lpstr>Résultats démographiques</vt:lpstr>
      <vt:lpstr>1ère Thématique L’accès à l’eau potable: Une préoccupation majeure pour les Guinéens, insatisfaits des efforts du gouvernement</vt:lpstr>
      <vt:lpstr>Résumé</vt:lpstr>
      <vt:lpstr>Résultats</vt:lpstr>
      <vt:lpstr>Résultats clés</vt:lpstr>
      <vt:lpstr>Le top cinq des problèmes les plus importants à résoudre par le gouvernement | Guinée | 2019</vt:lpstr>
      <vt:lpstr>Manque d’eau pour les besoins domestiques | par groupe socio-démographique | Guinée |2019 </vt:lpstr>
      <vt:lpstr>Evolution du manque d’eau pour les besoins domestiques I Guinée I 2013-2019 </vt:lpstr>
      <vt:lpstr>Performance du gouvernement dans la fourniture de services d’eau et d’assainissement | Guinée | 2013-2019</vt:lpstr>
      <vt:lpstr>Mauvaise performance du gouvernement dans la fourniture de services d’eau et d’assainissement | Guinée | 2019</vt:lpstr>
      <vt:lpstr>Principales sources d’eau du ménage | Guinée | 2019</vt:lpstr>
      <vt:lpstr>Disponibilité d’une toilette, latrine chasse d’eau, ou latrine fonctionnelle | Guinée | 2019</vt:lpstr>
      <vt:lpstr>Toilette/latrine à l’intérieur de la maison | par groupe socio-démographique | Guinée | 2019</vt:lpstr>
      <vt:lpstr>Pas de toilette/latrine fonctionnelle dans la concession | Guinée | 2013-2019</vt:lpstr>
      <vt:lpstr>Conclusion</vt:lpstr>
      <vt:lpstr>2ème Thématique Accès aux services de la santé</vt:lpstr>
      <vt:lpstr>Résumé</vt:lpstr>
      <vt:lpstr>Résultats</vt:lpstr>
      <vt:lpstr>Disponibilité des centres de santé</vt:lpstr>
      <vt:lpstr>Résultats clés</vt:lpstr>
      <vt:lpstr>Disponibilité de centres de santé dans les zones enquêtées | Guinée | 2013-2019</vt:lpstr>
      <vt:lpstr>Disponibilité de centres de santé dans les zones enquêtées | par groupe socio-démographique | Guinée | 2019</vt:lpstr>
      <vt:lpstr>Fréquentation des structures sanitaires</vt:lpstr>
      <vt:lpstr>Résultats clés</vt:lpstr>
      <vt:lpstr>Fréquentation des cliniques ou hôpitaux publics | Guinée |2019</vt:lpstr>
      <vt:lpstr>Fréquentation des cliniques ou hôpitaux publics| par région |Guinée | 2019</vt:lpstr>
      <vt:lpstr>Difficultés rencontrées pour l’obtention des soins médicaux | Guinée | 2013-2019</vt:lpstr>
      <vt:lpstr>Difficultés rencontrées pour l’obtention des soins médicaux | par groupe socio-démographique | Guinée | 2019</vt:lpstr>
      <vt:lpstr>Fréquence des pots-de-vin envers le personnel de santé | Guinée | 2013-2019</vt:lpstr>
      <vt:lpstr>Fréquence de versement des pots-de-vin au personnel de santé| par groupe socio-démographique | Guinée | 2019</vt:lpstr>
      <vt:lpstr>La santé est la troisième priorité des Guinéens</vt:lpstr>
      <vt:lpstr>Résultats clés</vt:lpstr>
      <vt:lpstr>Le top cinq des problèmes les plus importants à résoudre par le gouvernement | Guinée | 2019</vt:lpstr>
      <vt:lpstr>Domaines d’investissement du gouvernement dans les programmes d’aide aux jeunes| Guinée | 2019</vt:lpstr>
      <vt:lpstr>Performance du gouvernement: Amélioration des services de santé de base | par résidence urbaine-rurale | Guinée | 2019</vt:lpstr>
      <vt:lpstr>Conclusion</vt:lpstr>
      <vt:lpstr>Conclusion</vt:lpstr>
      <vt:lpstr>3ème Thématique Accès aux services d’électricité</vt:lpstr>
      <vt:lpstr>Résumé</vt:lpstr>
      <vt:lpstr>Résultats</vt:lpstr>
      <vt:lpstr>Disponibilité du réseau électrique</vt:lpstr>
      <vt:lpstr>Résultats clés</vt:lpstr>
      <vt:lpstr>Disponibilité du réseau électrique dans les zones enquêtées| Guinée | 2019</vt:lpstr>
      <vt:lpstr>Disponibilité du réseau électrique dans les zones enquêtées | par groupe socio-démographique | Guinée | 2019</vt:lpstr>
      <vt:lpstr>Performance du gouvernement en matière de fourniture d’électricité</vt:lpstr>
      <vt:lpstr>Résultats clés</vt:lpstr>
      <vt:lpstr>Le top cinq des problèmes les plus importants à résoudre par le gouvernement | Guinée | 2019</vt:lpstr>
      <vt:lpstr>Performance du gouvernement: Fourniture fiable d’électricité | Guinée | 2019</vt:lpstr>
      <vt:lpstr>Performance du gouvernement: Fourniture fiable d’électricité | par groupe socio-démographique | Guinée | 2019</vt:lpstr>
      <vt:lpstr>Ménages raccordés au réseau électrique de l’EDG | Guinée | 2019</vt:lpstr>
      <vt:lpstr>Ménages raccordés au réseau électrique de l’EDG | par groupe socio-démographique | Guinée | 2019</vt:lpstr>
      <vt:lpstr>Fréquence de disponibilité de l’électricité| Guinée| 2019</vt:lpstr>
      <vt:lpstr>Autres sources d’électricité utilisées</vt:lpstr>
      <vt:lpstr>Résultats clés</vt:lpstr>
      <vt:lpstr>Utilisation d’autres sources d’électricité| Guinée | 2019</vt:lpstr>
      <vt:lpstr>Utilisation d’autres sources d’électricité | par groupe socio-démographique | Guinée | 2019</vt:lpstr>
      <vt:lpstr>Autres sources d’électricité utilisées | Ghana | 2019</vt:lpstr>
      <vt:lpstr>Propriétaire de la source d’électricité | Guinée | 2019</vt:lpstr>
      <vt:lpstr>Conclusion</vt:lpstr>
      <vt:lpstr>Conclusion</vt:lpstr>
      <vt:lpstr>Merci  Suivez nos rapports à #VoicesAfrica sur Twitter et Facebook.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Howard</dc:creator>
  <cp:lastModifiedBy>Utilisateur Windows</cp:lastModifiedBy>
  <cp:revision>347</cp:revision>
  <cp:lastPrinted>2014-03-10T06:21:01Z</cp:lastPrinted>
  <dcterms:created xsi:type="dcterms:W3CDTF">2015-12-06T13:13:30Z</dcterms:created>
  <dcterms:modified xsi:type="dcterms:W3CDTF">2020-07-21T13:26:13Z</dcterms:modified>
</cp:coreProperties>
</file>